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9"/>
  </p:notesMasterIdLst>
  <p:handoutMasterIdLst>
    <p:handoutMasterId r:id="rId40"/>
  </p:handoutMasterIdLst>
  <p:sldIdLst>
    <p:sldId id="528" r:id="rId2"/>
    <p:sldId id="578" r:id="rId3"/>
    <p:sldId id="595" r:id="rId4"/>
    <p:sldId id="596" r:id="rId5"/>
    <p:sldId id="659" r:id="rId6"/>
    <p:sldId id="671" r:id="rId7"/>
    <p:sldId id="660" r:id="rId8"/>
    <p:sldId id="668" r:id="rId9"/>
    <p:sldId id="672" r:id="rId10"/>
    <p:sldId id="602" r:id="rId11"/>
    <p:sldId id="603" r:id="rId12"/>
    <p:sldId id="607" r:id="rId13"/>
    <p:sldId id="608" r:id="rId14"/>
    <p:sldId id="611" r:id="rId15"/>
    <p:sldId id="661" r:id="rId16"/>
    <p:sldId id="614" r:id="rId17"/>
    <p:sldId id="662" r:id="rId18"/>
    <p:sldId id="616" r:id="rId19"/>
    <p:sldId id="673" r:id="rId20"/>
    <p:sldId id="674" r:id="rId21"/>
    <p:sldId id="655" r:id="rId22"/>
    <p:sldId id="619" r:id="rId23"/>
    <p:sldId id="664" r:id="rId24"/>
    <p:sldId id="628" r:id="rId25"/>
    <p:sldId id="630" r:id="rId26"/>
    <p:sldId id="686" r:id="rId27"/>
    <p:sldId id="635" r:id="rId28"/>
    <p:sldId id="636" r:id="rId29"/>
    <p:sldId id="638" r:id="rId30"/>
    <p:sldId id="665" r:id="rId31"/>
    <p:sldId id="648" r:id="rId32"/>
    <p:sldId id="666" r:id="rId33"/>
    <p:sldId id="681" r:id="rId34"/>
    <p:sldId id="682" r:id="rId35"/>
    <p:sldId id="680" r:id="rId36"/>
    <p:sldId id="683" r:id="rId37"/>
    <p:sldId id="675" r:id="rId38"/>
  </p:sldIdLst>
  <p:sldSz cx="9144000" cy="6858000" type="screen4x3"/>
  <p:notesSz cx="6858000" cy="9144000"/>
  <p:defaultTextStyle>
    <a:defPPr>
      <a:defRPr lang="zh-CN"/>
    </a:defPPr>
    <a:lvl1pPr algn="l" rtl="0" fontAlgn="base">
      <a:spcBef>
        <a:spcPct val="0"/>
      </a:spcBef>
      <a:spcAft>
        <a:spcPct val="0"/>
      </a:spcAft>
      <a:defRPr sz="3200" b="1" kern="1200">
        <a:solidFill>
          <a:schemeClr val="tx1"/>
        </a:solidFill>
        <a:latin typeface="Arial" charset="0"/>
        <a:ea typeface="宋体" charset="-122"/>
        <a:cs typeface="+mn-cs"/>
      </a:defRPr>
    </a:lvl1pPr>
    <a:lvl2pPr marL="457200" algn="l" rtl="0" fontAlgn="base">
      <a:spcBef>
        <a:spcPct val="0"/>
      </a:spcBef>
      <a:spcAft>
        <a:spcPct val="0"/>
      </a:spcAft>
      <a:defRPr sz="3200" b="1" kern="1200">
        <a:solidFill>
          <a:schemeClr val="tx1"/>
        </a:solidFill>
        <a:latin typeface="Arial" charset="0"/>
        <a:ea typeface="宋体" charset="-122"/>
        <a:cs typeface="+mn-cs"/>
      </a:defRPr>
    </a:lvl2pPr>
    <a:lvl3pPr marL="914400" algn="l" rtl="0" fontAlgn="base">
      <a:spcBef>
        <a:spcPct val="0"/>
      </a:spcBef>
      <a:spcAft>
        <a:spcPct val="0"/>
      </a:spcAft>
      <a:defRPr sz="3200" b="1" kern="1200">
        <a:solidFill>
          <a:schemeClr val="tx1"/>
        </a:solidFill>
        <a:latin typeface="Arial" charset="0"/>
        <a:ea typeface="宋体" charset="-122"/>
        <a:cs typeface="+mn-cs"/>
      </a:defRPr>
    </a:lvl3pPr>
    <a:lvl4pPr marL="1371600" algn="l" rtl="0" fontAlgn="base">
      <a:spcBef>
        <a:spcPct val="0"/>
      </a:spcBef>
      <a:spcAft>
        <a:spcPct val="0"/>
      </a:spcAft>
      <a:defRPr sz="3200" b="1" kern="1200">
        <a:solidFill>
          <a:schemeClr val="tx1"/>
        </a:solidFill>
        <a:latin typeface="Arial" charset="0"/>
        <a:ea typeface="宋体" charset="-122"/>
        <a:cs typeface="+mn-cs"/>
      </a:defRPr>
    </a:lvl4pPr>
    <a:lvl5pPr marL="1828800" algn="l" rtl="0" fontAlgn="base">
      <a:spcBef>
        <a:spcPct val="0"/>
      </a:spcBef>
      <a:spcAft>
        <a:spcPct val="0"/>
      </a:spcAft>
      <a:defRPr sz="3200" b="1" kern="1200">
        <a:solidFill>
          <a:schemeClr val="tx1"/>
        </a:solidFill>
        <a:latin typeface="Arial" charset="0"/>
        <a:ea typeface="宋体" charset="-122"/>
        <a:cs typeface="+mn-cs"/>
      </a:defRPr>
    </a:lvl5pPr>
    <a:lvl6pPr marL="2286000" algn="l" defTabSz="914400" rtl="0" eaLnBrk="1" latinLnBrk="0" hangingPunct="1">
      <a:defRPr sz="3200" b="1" kern="1200">
        <a:solidFill>
          <a:schemeClr val="tx1"/>
        </a:solidFill>
        <a:latin typeface="Arial" charset="0"/>
        <a:ea typeface="宋体" charset="-122"/>
        <a:cs typeface="+mn-cs"/>
      </a:defRPr>
    </a:lvl6pPr>
    <a:lvl7pPr marL="2743200" algn="l" defTabSz="914400" rtl="0" eaLnBrk="1" latinLnBrk="0" hangingPunct="1">
      <a:defRPr sz="3200" b="1" kern="1200">
        <a:solidFill>
          <a:schemeClr val="tx1"/>
        </a:solidFill>
        <a:latin typeface="Arial" charset="0"/>
        <a:ea typeface="宋体" charset="-122"/>
        <a:cs typeface="+mn-cs"/>
      </a:defRPr>
    </a:lvl7pPr>
    <a:lvl8pPr marL="3200400" algn="l" defTabSz="914400" rtl="0" eaLnBrk="1" latinLnBrk="0" hangingPunct="1">
      <a:defRPr sz="3200" b="1" kern="1200">
        <a:solidFill>
          <a:schemeClr val="tx1"/>
        </a:solidFill>
        <a:latin typeface="Arial" charset="0"/>
        <a:ea typeface="宋体" charset="-122"/>
        <a:cs typeface="+mn-cs"/>
      </a:defRPr>
    </a:lvl8pPr>
    <a:lvl9pPr marL="3657600" algn="l" defTabSz="914400" rtl="0" eaLnBrk="1" latinLnBrk="0" hangingPunct="1">
      <a:defRPr sz="3200" b="1"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00"/>
    <a:srgbClr val="FF6600"/>
    <a:srgbClr val="B5E3F3"/>
    <a:srgbClr val="E3D9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60" autoAdjust="0"/>
    <p:restoredTop sz="86131" autoAdjust="0"/>
  </p:normalViewPr>
  <p:slideViewPr>
    <p:cSldViewPr>
      <p:cViewPr varScale="1">
        <p:scale>
          <a:sx n="140" d="100"/>
          <a:sy n="140" d="100"/>
        </p:scale>
        <p:origin x="2286" y="114"/>
      </p:cViewPr>
      <p:guideLst>
        <p:guide orient="horz" pos="2160"/>
        <p:guide pos="2880"/>
      </p:guideLst>
    </p:cSldViewPr>
  </p:slideViewPr>
  <p:outlineViewPr>
    <p:cViewPr>
      <p:scale>
        <a:sx n="33" d="100"/>
        <a:sy n="33" d="100"/>
      </p:scale>
      <p:origin x="0" y="24978"/>
    </p:cViewPr>
  </p:outlineViewPr>
  <p:notesTextViewPr>
    <p:cViewPr>
      <p:scale>
        <a:sx n="100" d="100"/>
        <a:sy n="100" d="100"/>
      </p:scale>
      <p:origin x="0" y="0"/>
    </p:cViewPr>
  </p:notesTextViewPr>
  <p:sorterViewPr>
    <p:cViewPr>
      <p:scale>
        <a:sx n="66" d="100"/>
        <a:sy n="66" d="100"/>
      </p:scale>
      <p:origin x="0" y="3270"/>
    </p:cViewPr>
  </p:sorterViewPr>
  <p:notesViewPr>
    <p:cSldViewPr>
      <p:cViewPr varScale="1">
        <p:scale>
          <a:sx n="54" d="100"/>
          <a:sy n="54" d="100"/>
        </p:scale>
        <p:origin x="-185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90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901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901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901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b="0">
                <a:effectLst/>
                <a:ea typeface="宋体" pitchFamily="2" charset="-122"/>
              </a:defRPr>
            </a:lvl1pPr>
          </a:lstStyle>
          <a:p>
            <a:pPr>
              <a:defRPr/>
            </a:pPr>
            <a:fld id="{DDA07B09-9223-444F-B851-A91A1449020C}" type="slidenum">
              <a:rPr lang="en-US" altLang="zh-CN"/>
              <a:pPr>
                <a:defRPr/>
              </a:pPr>
              <a:t>‹#›</a:t>
            </a:fld>
            <a:endParaRPr lang="en-US" altLang="zh-CN" dirty="0"/>
          </a:p>
        </p:txBody>
      </p:sp>
    </p:spTree>
    <p:extLst>
      <p:ext uri="{BB962C8B-B14F-4D97-AF65-F5344CB8AC3E}">
        <p14:creationId xmlns:p14="http://schemas.microsoft.com/office/powerpoint/2010/main" val="2763406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6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96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6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6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b="0">
                <a:effectLst/>
                <a:ea typeface="宋体" pitchFamily="2" charset="-122"/>
              </a:defRPr>
            </a:lvl1pPr>
          </a:lstStyle>
          <a:p>
            <a:pPr>
              <a:defRPr/>
            </a:pPr>
            <a:fld id="{D10A1375-1992-43FA-BE6E-CCFDAEE06E5D}" type="slidenum">
              <a:rPr lang="en-US" altLang="zh-CN"/>
              <a:pPr>
                <a:defRPr/>
              </a:pPr>
              <a:t>‹#›</a:t>
            </a:fld>
            <a:endParaRPr lang="en-US" altLang="zh-CN" dirty="0"/>
          </a:p>
        </p:txBody>
      </p:sp>
    </p:spTree>
    <p:extLst>
      <p:ext uri="{BB962C8B-B14F-4D97-AF65-F5344CB8AC3E}">
        <p14:creationId xmlns:p14="http://schemas.microsoft.com/office/powerpoint/2010/main" val="33710186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Kennedy</a:t>
            </a:r>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a:t>
            </a:fld>
            <a:endParaRPr lang="en-US" altLang="zh-CN" dirty="0"/>
          </a:p>
        </p:txBody>
      </p:sp>
    </p:spTree>
    <p:extLst>
      <p:ext uri="{BB962C8B-B14F-4D97-AF65-F5344CB8AC3E}">
        <p14:creationId xmlns:p14="http://schemas.microsoft.com/office/powerpoint/2010/main" val="277163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11</a:t>
            </a:fld>
            <a:endParaRPr lang="en-US" altLang="zh-CN" dirty="0"/>
          </a:p>
        </p:txBody>
      </p:sp>
    </p:spTree>
    <p:extLst>
      <p:ext uri="{BB962C8B-B14F-4D97-AF65-F5344CB8AC3E}">
        <p14:creationId xmlns:p14="http://schemas.microsoft.com/office/powerpoint/2010/main" val="395286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12</a:t>
            </a:fld>
            <a:endParaRPr lang="en-US" altLang="zh-CN" dirty="0"/>
          </a:p>
        </p:txBody>
      </p:sp>
    </p:spTree>
    <p:extLst>
      <p:ext uri="{BB962C8B-B14F-4D97-AF65-F5344CB8AC3E}">
        <p14:creationId xmlns:p14="http://schemas.microsoft.com/office/powerpoint/2010/main" val="160523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13</a:t>
            </a:fld>
            <a:endParaRPr lang="en-US" altLang="zh-CN" dirty="0"/>
          </a:p>
        </p:txBody>
      </p:sp>
    </p:spTree>
    <p:extLst>
      <p:ext uri="{BB962C8B-B14F-4D97-AF65-F5344CB8AC3E}">
        <p14:creationId xmlns:p14="http://schemas.microsoft.com/office/powerpoint/2010/main" val="3073218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14</a:t>
            </a:fld>
            <a:endParaRPr lang="en-US" altLang="zh-CN" dirty="0"/>
          </a:p>
        </p:txBody>
      </p:sp>
    </p:spTree>
    <p:extLst>
      <p:ext uri="{BB962C8B-B14F-4D97-AF65-F5344CB8AC3E}">
        <p14:creationId xmlns:p14="http://schemas.microsoft.com/office/powerpoint/2010/main" val="3060463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15</a:t>
            </a:fld>
            <a:endParaRPr lang="en-US" altLang="zh-CN" dirty="0"/>
          </a:p>
        </p:txBody>
      </p:sp>
    </p:spTree>
    <p:extLst>
      <p:ext uri="{BB962C8B-B14F-4D97-AF65-F5344CB8AC3E}">
        <p14:creationId xmlns:p14="http://schemas.microsoft.com/office/powerpoint/2010/main" val="413646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16</a:t>
            </a:fld>
            <a:endParaRPr lang="en-US" altLang="zh-CN" dirty="0"/>
          </a:p>
        </p:txBody>
      </p:sp>
    </p:spTree>
    <p:extLst>
      <p:ext uri="{BB962C8B-B14F-4D97-AF65-F5344CB8AC3E}">
        <p14:creationId xmlns:p14="http://schemas.microsoft.com/office/powerpoint/2010/main" val="3485712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17</a:t>
            </a:fld>
            <a:endParaRPr lang="en-US" altLang="zh-CN" dirty="0"/>
          </a:p>
        </p:txBody>
      </p:sp>
    </p:spTree>
    <p:extLst>
      <p:ext uri="{BB962C8B-B14F-4D97-AF65-F5344CB8AC3E}">
        <p14:creationId xmlns:p14="http://schemas.microsoft.com/office/powerpoint/2010/main" val="1789520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18</a:t>
            </a:fld>
            <a:endParaRPr lang="en-US" altLang="zh-CN" dirty="0"/>
          </a:p>
        </p:txBody>
      </p:sp>
    </p:spTree>
    <p:extLst>
      <p:ext uri="{BB962C8B-B14F-4D97-AF65-F5344CB8AC3E}">
        <p14:creationId xmlns:p14="http://schemas.microsoft.com/office/powerpoint/2010/main" val="1108987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19</a:t>
            </a:fld>
            <a:endParaRPr lang="en-US" altLang="zh-CN" dirty="0"/>
          </a:p>
        </p:txBody>
      </p:sp>
    </p:spTree>
    <p:extLst>
      <p:ext uri="{BB962C8B-B14F-4D97-AF65-F5344CB8AC3E}">
        <p14:creationId xmlns:p14="http://schemas.microsoft.com/office/powerpoint/2010/main" val="1637580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20</a:t>
            </a:fld>
            <a:endParaRPr lang="en-US" altLang="zh-CN" dirty="0"/>
          </a:p>
        </p:txBody>
      </p:sp>
    </p:spTree>
    <p:extLst>
      <p:ext uri="{BB962C8B-B14F-4D97-AF65-F5344CB8AC3E}">
        <p14:creationId xmlns:p14="http://schemas.microsoft.com/office/powerpoint/2010/main" val="315537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3</a:t>
            </a:fld>
            <a:endParaRPr lang="en-US" altLang="zh-CN" dirty="0"/>
          </a:p>
        </p:txBody>
      </p:sp>
    </p:spTree>
    <p:extLst>
      <p:ext uri="{BB962C8B-B14F-4D97-AF65-F5344CB8AC3E}">
        <p14:creationId xmlns:p14="http://schemas.microsoft.com/office/powerpoint/2010/main" val="931034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21</a:t>
            </a:fld>
            <a:endParaRPr lang="en-US" altLang="zh-CN" dirty="0"/>
          </a:p>
        </p:txBody>
      </p:sp>
    </p:spTree>
    <p:extLst>
      <p:ext uri="{BB962C8B-B14F-4D97-AF65-F5344CB8AC3E}">
        <p14:creationId xmlns:p14="http://schemas.microsoft.com/office/powerpoint/2010/main" val="1762366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22</a:t>
            </a:fld>
            <a:endParaRPr lang="en-US" altLang="zh-CN" dirty="0"/>
          </a:p>
        </p:txBody>
      </p:sp>
    </p:spTree>
    <p:extLst>
      <p:ext uri="{BB962C8B-B14F-4D97-AF65-F5344CB8AC3E}">
        <p14:creationId xmlns:p14="http://schemas.microsoft.com/office/powerpoint/2010/main" val="2267114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23</a:t>
            </a:fld>
            <a:endParaRPr lang="en-US" altLang="zh-CN" dirty="0"/>
          </a:p>
        </p:txBody>
      </p:sp>
    </p:spTree>
    <p:extLst>
      <p:ext uri="{BB962C8B-B14F-4D97-AF65-F5344CB8AC3E}">
        <p14:creationId xmlns:p14="http://schemas.microsoft.com/office/powerpoint/2010/main" val="2945845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24</a:t>
            </a:fld>
            <a:endParaRPr lang="en-US" altLang="zh-CN" dirty="0"/>
          </a:p>
        </p:txBody>
      </p:sp>
    </p:spTree>
    <p:extLst>
      <p:ext uri="{BB962C8B-B14F-4D97-AF65-F5344CB8AC3E}">
        <p14:creationId xmlns:p14="http://schemas.microsoft.com/office/powerpoint/2010/main" val="974134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25</a:t>
            </a:fld>
            <a:endParaRPr lang="en-US" altLang="zh-CN" dirty="0"/>
          </a:p>
        </p:txBody>
      </p:sp>
    </p:spTree>
    <p:extLst>
      <p:ext uri="{BB962C8B-B14F-4D97-AF65-F5344CB8AC3E}">
        <p14:creationId xmlns:p14="http://schemas.microsoft.com/office/powerpoint/2010/main" val="3896087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26</a:t>
            </a:fld>
            <a:endParaRPr lang="en-US" altLang="zh-CN" dirty="0"/>
          </a:p>
        </p:txBody>
      </p:sp>
    </p:spTree>
    <p:extLst>
      <p:ext uri="{BB962C8B-B14F-4D97-AF65-F5344CB8AC3E}">
        <p14:creationId xmlns:p14="http://schemas.microsoft.com/office/powerpoint/2010/main" val="4053527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27</a:t>
            </a:fld>
            <a:endParaRPr lang="en-US" altLang="zh-CN" dirty="0"/>
          </a:p>
        </p:txBody>
      </p:sp>
    </p:spTree>
    <p:extLst>
      <p:ext uri="{BB962C8B-B14F-4D97-AF65-F5344CB8AC3E}">
        <p14:creationId xmlns:p14="http://schemas.microsoft.com/office/powerpoint/2010/main" val="2592349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28</a:t>
            </a:fld>
            <a:endParaRPr lang="en-US" altLang="zh-CN" dirty="0"/>
          </a:p>
        </p:txBody>
      </p:sp>
    </p:spTree>
    <p:extLst>
      <p:ext uri="{BB962C8B-B14F-4D97-AF65-F5344CB8AC3E}">
        <p14:creationId xmlns:p14="http://schemas.microsoft.com/office/powerpoint/2010/main" val="3560460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29</a:t>
            </a:fld>
            <a:endParaRPr lang="en-US" altLang="zh-CN" dirty="0"/>
          </a:p>
        </p:txBody>
      </p:sp>
    </p:spTree>
    <p:extLst>
      <p:ext uri="{BB962C8B-B14F-4D97-AF65-F5344CB8AC3E}">
        <p14:creationId xmlns:p14="http://schemas.microsoft.com/office/powerpoint/2010/main" val="3756402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30</a:t>
            </a:fld>
            <a:endParaRPr lang="en-US" altLang="zh-CN" dirty="0"/>
          </a:p>
        </p:txBody>
      </p:sp>
    </p:spTree>
    <p:extLst>
      <p:ext uri="{BB962C8B-B14F-4D97-AF65-F5344CB8AC3E}">
        <p14:creationId xmlns:p14="http://schemas.microsoft.com/office/powerpoint/2010/main" val="838502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a:t>
            </a:fld>
            <a:endParaRPr lang="en-US" altLang="zh-CN" dirty="0"/>
          </a:p>
        </p:txBody>
      </p:sp>
    </p:spTree>
    <p:extLst>
      <p:ext uri="{BB962C8B-B14F-4D97-AF65-F5344CB8AC3E}">
        <p14:creationId xmlns:p14="http://schemas.microsoft.com/office/powerpoint/2010/main" val="3309263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31</a:t>
            </a:fld>
            <a:endParaRPr lang="en-US" altLang="zh-CN" dirty="0"/>
          </a:p>
        </p:txBody>
      </p:sp>
    </p:spTree>
    <p:extLst>
      <p:ext uri="{BB962C8B-B14F-4D97-AF65-F5344CB8AC3E}">
        <p14:creationId xmlns:p14="http://schemas.microsoft.com/office/powerpoint/2010/main" val="2920123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32</a:t>
            </a:fld>
            <a:endParaRPr lang="en-US" altLang="zh-CN" dirty="0"/>
          </a:p>
        </p:txBody>
      </p:sp>
    </p:spTree>
    <p:extLst>
      <p:ext uri="{BB962C8B-B14F-4D97-AF65-F5344CB8AC3E}">
        <p14:creationId xmlns:p14="http://schemas.microsoft.com/office/powerpoint/2010/main" val="1359273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33</a:t>
            </a:fld>
            <a:endParaRPr lang="en-US" altLang="zh-CN" dirty="0"/>
          </a:p>
        </p:txBody>
      </p:sp>
    </p:spTree>
    <p:extLst>
      <p:ext uri="{BB962C8B-B14F-4D97-AF65-F5344CB8AC3E}">
        <p14:creationId xmlns:p14="http://schemas.microsoft.com/office/powerpoint/2010/main" val="2809154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34</a:t>
            </a:fld>
            <a:endParaRPr lang="en-US" altLang="zh-CN" dirty="0"/>
          </a:p>
        </p:txBody>
      </p:sp>
    </p:spTree>
    <p:extLst>
      <p:ext uri="{BB962C8B-B14F-4D97-AF65-F5344CB8AC3E}">
        <p14:creationId xmlns:p14="http://schemas.microsoft.com/office/powerpoint/2010/main" val="1202588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35</a:t>
            </a:fld>
            <a:endParaRPr lang="en-US" altLang="zh-CN" dirty="0"/>
          </a:p>
        </p:txBody>
      </p:sp>
    </p:spTree>
    <p:extLst>
      <p:ext uri="{BB962C8B-B14F-4D97-AF65-F5344CB8AC3E}">
        <p14:creationId xmlns:p14="http://schemas.microsoft.com/office/powerpoint/2010/main" val="1912851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36</a:t>
            </a:fld>
            <a:endParaRPr lang="en-US" altLang="zh-CN" dirty="0"/>
          </a:p>
        </p:txBody>
      </p:sp>
    </p:spTree>
    <p:extLst>
      <p:ext uri="{BB962C8B-B14F-4D97-AF65-F5344CB8AC3E}">
        <p14:creationId xmlns:p14="http://schemas.microsoft.com/office/powerpoint/2010/main" val="2977430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37</a:t>
            </a:fld>
            <a:endParaRPr lang="en-US" altLang="zh-CN" dirty="0"/>
          </a:p>
        </p:txBody>
      </p:sp>
    </p:spTree>
    <p:extLst>
      <p:ext uri="{BB962C8B-B14F-4D97-AF65-F5344CB8AC3E}">
        <p14:creationId xmlns:p14="http://schemas.microsoft.com/office/powerpoint/2010/main" val="296564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5</a:t>
            </a:fld>
            <a:endParaRPr lang="en-US" altLang="zh-CN" dirty="0"/>
          </a:p>
        </p:txBody>
      </p:sp>
    </p:spTree>
    <p:extLst>
      <p:ext uri="{BB962C8B-B14F-4D97-AF65-F5344CB8AC3E}">
        <p14:creationId xmlns:p14="http://schemas.microsoft.com/office/powerpoint/2010/main" val="261344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a:t>
            </a:fld>
            <a:endParaRPr lang="en-US" altLang="zh-CN" dirty="0"/>
          </a:p>
        </p:txBody>
      </p:sp>
    </p:spTree>
    <p:extLst>
      <p:ext uri="{BB962C8B-B14F-4D97-AF65-F5344CB8AC3E}">
        <p14:creationId xmlns:p14="http://schemas.microsoft.com/office/powerpoint/2010/main" val="702503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a:t>
            </a:fld>
            <a:endParaRPr lang="en-US" altLang="zh-CN" dirty="0"/>
          </a:p>
        </p:txBody>
      </p:sp>
    </p:spTree>
    <p:extLst>
      <p:ext uri="{BB962C8B-B14F-4D97-AF65-F5344CB8AC3E}">
        <p14:creationId xmlns:p14="http://schemas.microsoft.com/office/powerpoint/2010/main" val="2343752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a:t>
            </a:fld>
            <a:endParaRPr lang="en-US" altLang="zh-CN" dirty="0"/>
          </a:p>
        </p:txBody>
      </p:sp>
    </p:spTree>
    <p:extLst>
      <p:ext uri="{BB962C8B-B14F-4D97-AF65-F5344CB8AC3E}">
        <p14:creationId xmlns:p14="http://schemas.microsoft.com/office/powerpoint/2010/main" val="1231326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9</a:t>
            </a:fld>
            <a:endParaRPr lang="en-US" altLang="zh-CN" dirty="0"/>
          </a:p>
        </p:txBody>
      </p:sp>
    </p:spTree>
    <p:extLst>
      <p:ext uri="{BB962C8B-B14F-4D97-AF65-F5344CB8AC3E}">
        <p14:creationId xmlns:p14="http://schemas.microsoft.com/office/powerpoint/2010/main" val="2027800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10</a:t>
            </a:fld>
            <a:endParaRPr lang="en-US" altLang="zh-CN" dirty="0"/>
          </a:p>
        </p:txBody>
      </p:sp>
    </p:spTree>
    <p:extLst>
      <p:ext uri="{BB962C8B-B14F-4D97-AF65-F5344CB8AC3E}">
        <p14:creationId xmlns:p14="http://schemas.microsoft.com/office/powerpoint/2010/main" val="986799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6" name="Group 4"/>
            <p:cNvGrpSpPr>
              <a:grpSpLocks/>
            </p:cNvGrpSpPr>
            <p:nvPr userDrawn="1"/>
          </p:nvGrpSpPr>
          <p:grpSpPr bwMode="auto">
            <a:xfrm>
              <a:off x="3528" y="3715"/>
              <a:ext cx="792" cy="521"/>
              <a:chOff x="3527" y="3715"/>
              <a:chExt cx="792" cy="521"/>
            </a:xfrm>
          </p:grpSpPr>
          <p:sp>
            <p:nvSpPr>
              <p:cNvPr id="57" name="Oval 5"/>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8" name="Oval 6"/>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9" name="Oval 7"/>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0" name="Oval 8"/>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1" name="Oval 9"/>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2" name="Freeform 10"/>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3" name="Freeform 11"/>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4" name="Freeform 12"/>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5" name="Freeform 13"/>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6" name="Freeform 14"/>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7" name="Oval 15"/>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7" name="Group 16"/>
            <p:cNvGrpSpPr>
              <a:grpSpLocks/>
            </p:cNvGrpSpPr>
            <p:nvPr userDrawn="1"/>
          </p:nvGrpSpPr>
          <p:grpSpPr bwMode="auto">
            <a:xfrm>
              <a:off x="1776" y="3631"/>
              <a:ext cx="1626" cy="683"/>
              <a:chOff x="1776" y="3631"/>
              <a:chExt cx="1626" cy="683"/>
            </a:xfrm>
          </p:grpSpPr>
          <p:sp>
            <p:nvSpPr>
              <p:cNvPr id="39" name="Oval 17"/>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0" name="Oval 18"/>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1" name="Oval 19"/>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2" name="Oval 20"/>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3" name="Oval 21"/>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4" name="Oval 22"/>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5" name="Oval 23"/>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6" name="Oval 24"/>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7"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8"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9"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0"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1"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2"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3"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4"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5"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6"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8" name="Group 35"/>
            <p:cNvGrpSpPr>
              <a:grpSpLocks/>
            </p:cNvGrpSpPr>
            <p:nvPr userDrawn="1"/>
          </p:nvGrpSpPr>
          <p:grpSpPr bwMode="auto">
            <a:xfrm>
              <a:off x="4128" y="3360"/>
              <a:ext cx="1351" cy="821"/>
              <a:chOff x="4128" y="3360"/>
              <a:chExt cx="1351" cy="821"/>
            </a:xfrm>
          </p:grpSpPr>
          <p:sp>
            <p:nvSpPr>
              <p:cNvPr id="22" name="Freeform 36"/>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3" name="Freeform 37"/>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4" name="Freeform 38"/>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5" name="Freeform 39"/>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6" name="Freeform 40"/>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7" name="Freeform 41"/>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8" name="Freeform 42"/>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9" name="Freeform 43"/>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0" name="Freeform 44"/>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1" name="Freeform 45"/>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2" name="Freeform 46"/>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3" name="Oval 47"/>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4" name="Oval 48"/>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5" name="Oval 49"/>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6" name="Oval 50"/>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7" name="Oval 51"/>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8" name="Oval 52"/>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9" name="Group 53"/>
            <p:cNvGrpSpPr>
              <a:grpSpLocks/>
            </p:cNvGrpSpPr>
            <p:nvPr userDrawn="1"/>
          </p:nvGrpSpPr>
          <p:grpSpPr bwMode="auto">
            <a:xfrm>
              <a:off x="5280" y="3024"/>
              <a:ext cx="425" cy="258"/>
              <a:chOff x="5280" y="3024"/>
              <a:chExt cx="425" cy="258"/>
            </a:xfrm>
          </p:grpSpPr>
          <p:sp>
            <p:nvSpPr>
              <p:cNvPr id="10" name="Freeform 54"/>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1" name="Freeform 55"/>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2" name="Freeform 56"/>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3" name="Freeform 57"/>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4" name="Freeform 58"/>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5" name="Freeform 59"/>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6" name="Freeform 60"/>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17" name="Group 61"/>
              <p:cNvGrpSpPr>
                <a:grpSpLocks/>
              </p:cNvGrpSpPr>
              <p:nvPr/>
            </p:nvGrpSpPr>
            <p:grpSpPr bwMode="auto">
              <a:xfrm>
                <a:off x="5381" y="3085"/>
                <a:ext cx="227" cy="132"/>
                <a:chOff x="5381" y="3085"/>
                <a:chExt cx="227" cy="132"/>
              </a:xfrm>
            </p:grpSpPr>
            <p:sp>
              <p:nvSpPr>
                <p:cNvPr id="18"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9"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0"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1"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grpSp>
      <p:sp>
        <p:nvSpPr>
          <p:cNvPr id="787522"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zh-CN" altLang="en-US"/>
              <a:t>单击此处编辑母版标题样式</a:t>
            </a:r>
          </a:p>
        </p:txBody>
      </p:sp>
      <p:sp>
        <p:nvSpPr>
          <p:cNvPr id="787523"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68" name="Rectangle 68"/>
          <p:cNvSpPr>
            <a:spLocks noGrp="1" noChangeArrowheads="1"/>
          </p:cNvSpPr>
          <p:nvPr>
            <p:ph type="dt" sz="quarter" idx="10"/>
          </p:nvPr>
        </p:nvSpPr>
        <p:spPr>
          <a:xfrm>
            <a:off x="457200" y="6248400"/>
            <a:ext cx="2133600" cy="457200"/>
          </a:xfrm>
        </p:spPr>
        <p:txBody>
          <a:bodyPr/>
          <a:lstStyle>
            <a:lvl1pPr>
              <a:defRPr/>
            </a:lvl1pPr>
          </a:lstStyle>
          <a:p>
            <a:pPr>
              <a:defRPr/>
            </a:pPr>
            <a:endParaRPr lang="en-US" altLang="zh-CN" dirty="0"/>
          </a:p>
        </p:txBody>
      </p:sp>
      <p:sp>
        <p:nvSpPr>
          <p:cNvPr id="69" name="Rectangle 69"/>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dirty="0"/>
          </a:p>
        </p:txBody>
      </p:sp>
      <p:sp>
        <p:nvSpPr>
          <p:cNvPr id="70" name="Rectangle 70"/>
          <p:cNvSpPr>
            <a:spLocks noGrp="1" noChangeArrowheads="1"/>
          </p:cNvSpPr>
          <p:nvPr>
            <p:ph type="sldNum" sz="quarter" idx="12"/>
          </p:nvPr>
        </p:nvSpPr>
        <p:spPr>
          <a:xfrm>
            <a:off x="6553200" y="6248400"/>
            <a:ext cx="2133600" cy="457200"/>
          </a:xfrm>
        </p:spPr>
        <p:txBody>
          <a:bodyPr/>
          <a:lstStyle>
            <a:lvl1pPr>
              <a:defRPr/>
            </a:lvl1pPr>
          </a:lstStyle>
          <a:p>
            <a:pPr>
              <a:defRPr/>
            </a:pPr>
            <a:fld id="{FF0125C6-6CE4-4FFC-A25E-869DE9BF22DE}"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71"/>
          <p:cNvSpPr>
            <a:spLocks noGrp="1" noChangeArrowheads="1"/>
          </p:cNvSpPr>
          <p:nvPr>
            <p:ph type="sldNum" sz="quarter" idx="12"/>
          </p:nvPr>
        </p:nvSpPr>
        <p:spPr>
          <a:ln/>
        </p:spPr>
        <p:txBody>
          <a:bodyPr/>
          <a:lstStyle>
            <a:lvl1pPr>
              <a:defRPr/>
            </a:lvl1pPr>
          </a:lstStyle>
          <a:p>
            <a:pPr>
              <a:defRPr/>
            </a:pPr>
            <a:fld id="{CF2DAAE2-B789-4F46-A728-120D70543E24}"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71"/>
          <p:cNvSpPr>
            <a:spLocks noGrp="1" noChangeArrowheads="1"/>
          </p:cNvSpPr>
          <p:nvPr>
            <p:ph type="sldNum" sz="quarter" idx="12"/>
          </p:nvPr>
        </p:nvSpPr>
        <p:spPr>
          <a:ln/>
        </p:spPr>
        <p:txBody>
          <a:bodyPr/>
          <a:lstStyle>
            <a:lvl1pPr>
              <a:defRPr/>
            </a:lvl1pPr>
          </a:lstStyle>
          <a:p>
            <a:pPr>
              <a:defRPr/>
            </a:pPr>
            <a:fld id="{C2260D42-3945-4759-AD37-63AD6264F0AF}" type="slidenum">
              <a:rPr lang="en-US" altLang="zh-CN"/>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71"/>
          <p:cNvSpPr>
            <a:spLocks noGrp="1" noChangeArrowheads="1"/>
          </p:cNvSpPr>
          <p:nvPr>
            <p:ph type="sldNum" sz="quarter" idx="12"/>
          </p:nvPr>
        </p:nvSpPr>
        <p:spPr>
          <a:ln/>
        </p:spPr>
        <p:txBody>
          <a:bodyPr/>
          <a:lstStyle>
            <a:lvl1pPr>
              <a:defRPr/>
            </a:lvl1pPr>
          </a:lstStyle>
          <a:p>
            <a:pPr>
              <a:defRPr/>
            </a:pPr>
            <a:fld id="{D4259B8C-F31F-43BE-855D-0F2DD4A83038}"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71"/>
          <p:cNvSpPr>
            <a:spLocks noGrp="1" noChangeArrowheads="1"/>
          </p:cNvSpPr>
          <p:nvPr>
            <p:ph type="sldNum" sz="quarter" idx="12"/>
          </p:nvPr>
        </p:nvSpPr>
        <p:spPr>
          <a:ln/>
        </p:spPr>
        <p:txBody>
          <a:bodyPr/>
          <a:lstStyle>
            <a:lvl1pPr>
              <a:defRPr/>
            </a:lvl1pPr>
          </a:lstStyle>
          <a:p>
            <a:pPr>
              <a:defRPr/>
            </a:pPr>
            <a:fld id="{7C59A08E-36C7-4597-A3A0-FD8DCE368AF1}"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71"/>
          <p:cNvSpPr>
            <a:spLocks noGrp="1" noChangeArrowheads="1"/>
          </p:cNvSpPr>
          <p:nvPr>
            <p:ph type="sldNum" sz="quarter" idx="12"/>
          </p:nvPr>
        </p:nvSpPr>
        <p:spPr>
          <a:ln/>
        </p:spPr>
        <p:txBody>
          <a:bodyPr/>
          <a:lstStyle>
            <a:lvl1pPr>
              <a:defRPr/>
            </a:lvl1pPr>
          </a:lstStyle>
          <a:p>
            <a:pPr>
              <a:defRPr/>
            </a:pPr>
            <a:fld id="{DB266E34-0829-4D80-9525-9440AA5624F2}"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71"/>
          <p:cNvSpPr>
            <a:spLocks noGrp="1" noChangeArrowheads="1"/>
          </p:cNvSpPr>
          <p:nvPr>
            <p:ph type="sldNum" sz="quarter" idx="12"/>
          </p:nvPr>
        </p:nvSpPr>
        <p:spPr>
          <a:ln/>
        </p:spPr>
        <p:txBody>
          <a:bodyPr/>
          <a:lstStyle>
            <a:lvl1pPr>
              <a:defRPr/>
            </a:lvl1pPr>
          </a:lstStyle>
          <a:p>
            <a:pPr>
              <a:defRPr/>
            </a:pPr>
            <a:fld id="{9BA221A4-8F41-426A-8A66-2F5BE79F8F2C}"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71"/>
          <p:cNvSpPr>
            <a:spLocks noGrp="1" noChangeArrowheads="1"/>
          </p:cNvSpPr>
          <p:nvPr>
            <p:ph type="sldNum" sz="quarter" idx="12"/>
          </p:nvPr>
        </p:nvSpPr>
        <p:spPr>
          <a:ln/>
        </p:spPr>
        <p:txBody>
          <a:bodyPr/>
          <a:lstStyle>
            <a:lvl1pPr>
              <a:defRPr/>
            </a:lvl1pPr>
          </a:lstStyle>
          <a:p>
            <a:pPr>
              <a:defRPr/>
            </a:pPr>
            <a:fld id="{3C10F76D-944E-44EE-9F15-B5B67D28DBEF}"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71"/>
          <p:cNvSpPr>
            <a:spLocks noGrp="1" noChangeArrowheads="1"/>
          </p:cNvSpPr>
          <p:nvPr>
            <p:ph type="sldNum" sz="quarter" idx="12"/>
          </p:nvPr>
        </p:nvSpPr>
        <p:spPr>
          <a:ln/>
        </p:spPr>
        <p:txBody>
          <a:bodyPr/>
          <a:lstStyle>
            <a:lvl1pPr>
              <a:defRPr/>
            </a:lvl1pPr>
          </a:lstStyle>
          <a:p>
            <a:pPr>
              <a:defRPr/>
            </a:pPr>
            <a:fld id="{1A0206B7-3483-4FD1-9BFF-B4F32C033C83}"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71"/>
          <p:cNvSpPr>
            <a:spLocks noGrp="1" noChangeArrowheads="1"/>
          </p:cNvSpPr>
          <p:nvPr>
            <p:ph type="sldNum" sz="quarter" idx="12"/>
          </p:nvPr>
        </p:nvSpPr>
        <p:spPr>
          <a:ln/>
        </p:spPr>
        <p:txBody>
          <a:bodyPr/>
          <a:lstStyle>
            <a:lvl1pPr>
              <a:defRPr/>
            </a:lvl1pPr>
          </a:lstStyle>
          <a:p>
            <a:pPr>
              <a:defRPr/>
            </a:pPr>
            <a:fld id="{AA470BEC-AD69-4699-9FDE-78B8DD170390}"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71"/>
          <p:cNvSpPr>
            <a:spLocks noGrp="1" noChangeArrowheads="1"/>
          </p:cNvSpPr>
          <p:nvPr>
            <p:ph type="sldNum" sz="quarter" idx="12"/>
          </p:nvPr>
        </p:nvSpPr>
        <p:spPr>
          <a:ln/>
        </p:spPr>
        <p:txBody>
          <a:bodyPr/>
          <a:lstStyle>
            <a:lvl1pPr>
              <a:defRPr/>
            </a:lvl1pPr>
          </a:lstStyle>
          <a:p>
            <a:pPr>
              <a:defRPr/>
            </a:pPr>
            <a:fld id="{FDF0B129-7AFD-4F23-8EB4-1B6AA05B9B01}"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71"/>
          <p:cNvSpPr>
            <a:spLocks noGrp="1" noChangeArrowheads="1"/>
          </p:cNvSpPr>
          <p:nvPr>
            <p:ph type="sldNum" sz="quarter" idx="12"/>
          </p:nvPr>
        </p:nvSpPr>
        <p:spPr>
          <a:ln/>
        </p:spPr>
        <p:txBody>
          <a:bodyPr/>
          <a:lstStyle>
            <a:lvl1pPr>
              <a:defRPr/>
            </a:lvl1pPr>
          </a:lstStyle>
          <a:p>
            <a:pPr>
              <a:defRPr/>
            </a:pPr>
            <a:fld id="{BACB8D7E-F7E9-40C1-B4CA-B185044779EB}"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6434" name="Freeform 2"/>
          <p:cNvSpPr>
            <a:spLocks/>
          </p:cNvSpPr>
          <p:nvPr/>
        </p:nvSpPr>
        <p:spPr bwMode="hidden">
          <a:xfrm>
            <a:off x="6627813" y="6429375"/>
            <a:ext cx="285750" cy="209550"/>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4099" name="Group 3"/>
          <p:cNvGrpSpPr>
            <a:grpSpLocks/>
          </p:cNvGrpSpPr>
          <p:nvPr/>
        </p:nvGrpSpPr>
        <p:grpSpPr bwMode="auto">
          <a:xfrm>
            <a:off x="3175" y="4267200"/>
            <a:ext cx="9140825" cy="2590800"/>
            <a:chOff x="2" y="2688"/>
            <a:chExt cx="5758" cy="1632"/>
          </a:xfrm>
        </p:grpSpPr>
        <p:sp>
          <p:nvSpPr>
            <p:cNvPr id="786436" name="Freeform 4"/>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4106" name="Group 5"/>
            <p:cNvGrpSpPr>
              <a:grpSpLocks/>
            </p:cNvGrpSpPr>
            <p:nvPr userDrawn="1"/>
          </p:nvGrpSpPr>
          <p:grpSpPr bwMode="auto">
            <a:xfrm>
              <a:off x="3528" y="3715"/>
              <a:ext cx="792" cy="521"/>
              <a:chOff x="3527" y="3715"/>
              <a:chExt cx="792" cy="521"/>
            </a:xfrm>
          </p:grpSpPr>
          <p:sp>
            <p:nvSpPr>
              <p:cNvPr id="786438" name="Oval 6"/>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39"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0" name="Oval 8"/>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1"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2"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3" name="Freeform 11"/>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4" name="Freeform 12"/>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5" name="Freeform 13"/>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6" name="Freeform 14"/>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7" name="Freeform 15"/>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8"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4107" name="Group 17"/>
            <p:cNvGrpSpPr>
              <a:grpSpLocks/>
            </p:cNvGrpSpPr>
            <p:nvPr userDrawn="1"/>
          </p:nvGrpSpPr>
          <p:grpSpPr bwMode="auto">
            <a:xfrm>
              <a:off x="1776" y="3631"/>
              <a:ext cx="1626" cy="683"/>
              <a:chOff x="1776" y="3631"/>
              <a:chExt cx="1626" cy="683"/>
            </a:xfrm>
          </p:grpSpPr>
          <p:sp>
            <p:nvSpPr>
              <p:cNvPr id="786450"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1"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2"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3"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4"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5"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6" name="Oval 24"/>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7"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8" name="Freeform 26"/>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9" name="Freeform 27"/>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0" name="Freeform 28"/>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1" name="Freeform 29"/>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2" name="Freeform 30"/>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3" name="Freeform 31"/>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4" name="Freeform 32"/>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5" name="Freeform 33"/>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6" name="Freeform 34"/>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7" name="Freeform 35"/>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4108" name="Group 36"/>
            <p:cNvGrpSpPr>
              <a:grpSpLocks/>
            </p:cNvGrpSpPr>
            <p:nvPr userDrawn="1"/>
          </p:nvGrpSpPr>
          <p:grpSpPr bwMode="auto">
            <a:xfrm>
              <a:off x="4128" y="3360"/>
              <a:ext cx="1351" cy="821"/>
              <a:chOff x="4128" y="3360"/>
              <a:chExt cx="1351" cy="821"/>
            </a:xfrm>
          </p:grpSpPr>
          <p:sp>
            <p:nvSpPr>
              <p:cNvPr id="786469" name="Freeform 37"/>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0" name="Freeform 38"/>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1" name="Freeform 39"/>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2" name="Freeform 40"/>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3" name="Freeform 41"/>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4" name="Freeform 42"/>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5" name="Freeform 43"/>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6" name="Freeform 44"/>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7" name="Freeform 45"/>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8" name="Freeform 46"/>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9" name="Freeform 47"/>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0" name="Oval 48"/>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1"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2"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3"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4" name="Oval 52"/>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5" name="Oval 53"/>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4109" name="Group 54"/>
            <p:cNvGrpSpPr>
              <a:grpSpLocks/>
            </p:cNvGrpSpPr>
            <p:nvPr userDrawn="1"/>
          </p:nvGrpSpPr>
          <p:grpSpPr bwMode="auto">
            <a:xfrm>
              <a:off x="5280" y="3024"/>
              <a:ext cx="425" cy="258"/>
              <a:chOff x="5280" y="3024"/>
              <a:chExt cx="425" cy="258"/>
            </a:xfrm>
          </p:grpSpPr>
          <p:sp>
            <p:nvSpPr>
              <p:cNvPr id="786487" name="Freeform 55"/>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8" name="Freeform 56"/>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9" name="Freeform 57"/>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0" name="Freeform 58"/>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1" name="Freeform 59"/>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2" name="Freeform 60"/>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3" name="Freeform 61"/>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4117" name="Group 62"/>
              <p:cNvGrpSpPr>
                <a:grpSpLocks/>
              </p:cNvGrpSpPr>
              <p:nvPr/>
            </p:nvGrpSpPr>
            <p:grpSpPr bwMode="auto">
              <a:xfrm>
                <a:off x="5381" y="3085"/>
                <a:ext cx="227" cy="132"/>
                <a:chOff x="5381" y="3085"/>
                <a:chExt cx="227" cy="132"/>
              </a:xfrm>
            </p:grpSpPr>
            <p:sp>
              <p:nvSpPr>
                <p:cNvPr id="786495"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6"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7"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8"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grpSp>
      <p:sp>
        <p:nvSpPr>
          <p:cNvPr id="786499" name="Rectangle 67"/>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786500" name="Rectangle 68"/>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86501" name="Rectangle 6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400" b="0">
                <a:effectLst>
                  <a:outerShdw blurRad="38100" dist="38100" dir="2700000" algn="tl">
                    <a:srgbClr val="000000"/>
                  </a:outerShdw>
                </a:effectLst>
                <a:ea typeface="宋体" pitchFamily="2" charset="-122"/>
              </a:defRPr>
            </a:lvl1pPr>
          </a:lstStyle>
          <a:p>
            <a:pPr>
              <a:defRPr/>
            </a:pPr>
            <a:endParaRPr lang="en-US" altLang="zh-CN" dirty="0"/>
          </a:p>
        </p:txBody>
      </p:sp>
      <p:sp>
        <p:nvSpPr>
          <p:cNvPr id="786502" name="Rectangle 7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sz="1400" b="0">
                <a:effectLst>
                  <a:outerShdw blurRad="38100" dist="38100" dir="2700000" algn="tl">
                    <a:srgbClr val="000000"/>
                  </a:outerShdw>
                </a:effectLst>
                <a:ea typeface="宋体" pitchFamily="2" charset="-122"/>
              </a:defRPr>
            </a:lvl1pPr>
          </a:lstStyle>
          <a:p>
            <a:pPr>
              <a:defRPr/>
            </a:pPr>
            <a:endParaRPr lang="en-US" altLang="zh-CN" dirty="0"/>
          </a:p>
        </p:txBody>
      </p:sp>
      <p:sp>
        <p:nvSpPr>
          <p:cNvPr id="786503" name="Rectangle 7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400" b="0">
                <a:effectLst>
                  <a:outerShdw blurRad="38100" dist="38100" dir="2700000" algn="tl">
                    <a:srgbClr val="000000"/>
                  </a:outerShdw>
                </a:effectLst>
                <a:ea typeface="宋体" pitchFamily="2" charset="-122"/>
              </a:defRPr>
            </a:lvl1pPr>
          </a:lstStyle>
          <a:p>
            <a:pPr>
              <a:defRPr/>
            </a:pPr>
            <a:fld id="{600EDF8D-5208-42AC-843C-E8309324FA83}" type="slidenum">
              <a:rPr lang="en-US" altLang="zh-CN"/>
              <a:pPr>
                <a:defRPr/>
              </a:pPr>
              <a:t>‹#›</a:t>
            </a:fld>
            <a:endParaRPr lang="en-US" altLang="zh-CN" dirty="0"/>
          </a:p>
        </p:txBody>
      </p:sp>
    </p:spTree>
  </p:cSld>
  <p:clrMap bg1="dk2" tx1="lt1" bg2="dk1" tx2="lt2" accent1="accent1" accent2="accent2" accent3="accent3" accent4="accent4" accent5="accent5" accent6="accent6" hlink="hlink" folHlink="folHlink"/>
  <p:sldLayoutIdLst>
    <p:sldLayoutId id="2147483891"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p:hf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itchFamily="2" charset="2"/>
        <a:buChar char="l"/>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SzPct val="50000"/>
        <a:buFont typeface="Wingdings" pitchFamily="2" charset="2"/>
        <a:buChar char="l"/>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0"/>
          <p:cNvSpPr>
            <a:spLocks noGrp="1" noChangeArrowheads="1"/>
          </p:cNvSpPr>
          <p:nvPr>
            <p:ph type="sldNum" sz="quarter" idx="12"/>
          </p:nvPr>
        </p:nvSpPr>
        <p:spPr/>
        <p:txBody>
          <a:bodyPr/>
          <a:lstStyle/>
          <a:p>
            <a:pPr>
              <a:defRPr/>
            </a:pPr>
            <a:fld id="{63426839-3BE9-4C17-997A-AC7E65DEEE96}" type="slidenum">
              <a:rPr lang="en-US" altLang="zh-CN"/>
              <a:pPr>
                <a:defRPr/>
              </a:pPr>
              <a:t>1</a:t>
            </a:fld>
            <a:endParaRPr lang="en-US" altLang="zh-CN" dirty="0"/>
          </a:p>
        </p:txBody>
      </p:sp>
      <p:sp>
        <p:nvSpPr>
          <p:cNvPr id="813060" name="Rectangle 4"/>
          <p:cNvSpPr>
            <a:spLocks noGrp="1" noChangeArrowheads="1"/>
          </p:cNvSpPr>
          <p:nvPr>
            <p:ph type="ctrTitle"/>
          </p:nvPr>
        </p:nvSpPr>
        <p:spPr/>
        <p:txBody>
          <a:bodyPr/>
          <a:lstStyle/>
          <a:p>
            <a:pPr eaLnBrk="1" hangingPunct="1">
              <a:defRPr/>
            </a:pPr>
            <a:r>
              <a:rPr lang="zh-CN" altLang="en-US" b="1" dirty="0">
                <a:solidFill>
                  <a:schemeClr val="tx1"/>
                </a:solidFill>
                <a:latin typeface="华文新魏" pitchFamily="2" charset="-122"/>
                <a:ea typeface="华文新魏" pitchFamily="2" charset="-122"/>
              </a:rPr>
              <a:t>第六章	粒子群优化算法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10</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Times New Roman" pitchFamily="18" charset="0"/>
                <a:cs typeface="Times New Roman" pitchFamily="18" charset="0"/>
              </a:rPr>
              <a:t>基本思想</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粒子群算法寻优过程依赖于在种群拓扑结构上个体间的交互行为，即个体的搜索行为将受到其自身发现的最优位置信息以及其邻居发现的最优位置信息所影响</a:t>
            </a: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pic>
        <p:nvPicPr>
          <p:cNvPr id="7" name="图片 6"/>
          <p:cNvPicPr>
            <a:picLocks noChangeAspect="1"/>
          </p:cNvPicPr>
          <p:nvPr/>
        </p:nvPicPr>
        <p:blipFill>
          <a:blip r:embed="rId3"/>
          <a:stretch>
            <a:fillRect/>
          </a:stretch>
        </p:blipFill>
        <p:spPr>
          <a:xfrm>
            <a:off x="3712468" y="3940723"/>
            <a:ext cx="2840732" cy="23372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11</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4"/>
              <a:defRPr/>
            </a:pPr>
            <a:r>
              <a:rPr lang="zh-CN" altLang="en-US" b="1" dirty="0">
                <a:latin typeface="Times New Roman" pitchFamily="18" charset="0"/>
                <a:cs typeface="Times New Roman" pitchFamily="18" charset="0"/>
              </a:rPr>
              <a:t>名称的由来：</a:t>
            </a:r>
            <a:r>
              <a:rPr lang="en-US" altLang="zh-CN" b="1" dirty="0">
                <a:latin typeface="Times New Roman" pitchFamily="18" charset="0"/>
                <a:cs typeface="Times New Roman" pitchFamily="18" charset="0"/>
              </a:rPr>
              <a:t>Swarm</a:t>
            </a:r>
            <a:r>
              <a:rPr lang="zh-CN" altLang="en-US" b="1" dirty="0">
                <a:latin typeface="Times New Roman" pitchFamily="18" charset="0"/>
                <a:cs typeface="Times New Roman" pitchFamily="18" charset="0"/>
              </a:rPr>
              <a:t>和</a:t>
            </a:r>
            <a:r>
              <a:rPr lang="en-US" altLang="zh-CN" b="1" dirty="0">
                <a:latin typeface="Times New Roman" pitchFamily="18" charset="0"/>
                <a:cs typeface="Times New Roman" pitchFamily="18" charset="0"/>
              </a:rPr>
              <a:t>Particle</a:t>
            </a:r>
          </a:p>
          <a:p>
            <a:pPr marL="1009650" lvl="1" indent="-609600" eaLnBrk="1" hangingPunct="1">
              <a:buClr>
                <a:schemeClr val="tx1"/>
              </a:buClr>
              <a:buSzPct val="100000"/>
              <a:buFont typeface="Wingdings" pitchFamily="2" charset="2"/>
              <a:buChar char="Ø"/>
              <a:defRPr/>
            </a:pPr>
            <a:r>
              <a:rPr lang="en-US" altLang="zh-CN" b="1" dirty="0">
                <a:solidFill>
                  <a:srgbClr val="FFFFFF"/>
                </a:solidFill>
                <a:latin typeface="Times New Roman" pitchFamily="18" charset="0"/>
                <a:ea typeface="宋体" panose="02010600030101010101" pitchFamily="2" charset="-122"/>
                <a:cs typeface="Times New Roman" pitchFamily="18" charset="0"/>
              </a:rPr>
              <a:t>Swarm</a:t>
            </a:r>
            <a:r>
              <a:rPr lang="zh-CN" altLang="en-US" b="1" dirty="0">
                <a:solidFill>
                  <a:srgbClr val="FFFFFF"/>
                </a:solidFill>
                <a:latin typeface="Times New Roman" pitchFamily="18" charset="0"/>
                <a:ea typeface="宋体" panose="02010600030101010101" pitchFamily="2" charset="-122"/>
                <a:cs typeface="Times New Roman" pitchFamily="18" charset="0"/>
              </a:rPr>
              <a:t>：在美国传统字典中有三个意思</a:t>
            </a: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一大群尤指正在行进中的一大群昆虫或其它细小生物</a:t>
            </a: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蜂群由蜂王带领迁移到别处建立一新据点的一群蜜蜂</a:t>
            </a: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一大群尤指处于骚乱中或成群出动的一大批喧闹的人或动物</a:t>
            </a: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作者引用此词是借用了</a:t>
            </a:r>
            <a:r>
              <a:rPr lang="en-US" altLang="zh-CN" b="1" dirty="0" err="1">
                <a:solidFill>
                  <a:srgbClr val="FFFFFF"/>
                </a:solidFill>
                <a:latin typeface="Times New Roman" pitchFamily="18" charset="0"/>
                <a:ea typeface="宋体" panose="02010600030101010101" pitchFamily="2" charset="-122"/>
                <a:cs typeface="Times New Roman" pitchFamily="18" charset="0"/>
              </a:rPr>
              <a:t>Millonas</a:t>
            </a:r>
            <a:r>
              <a:rPr lang="zh-CN" altLang="en-US" b="1" dirty="0">
                <a:solidFill>
                  <a:srgbClr val="FFFFFF"/>
                </a:solidFill>
                <a:latin typeface="Times New Roman" pitchFamily="18" charset="0"/>
                <a:ea typeface="宋体" panose="02010600030101010101" pitchFamily="2" charset="-122"/>
                <a:cs typeface="Times New Roman" pitchFamily="18" charset="0"/>
              </a:rPr>
              <a:t>在</a:t>
            </a:r>
            <a:r>
              <a:rPr lang="en-US" altLang="zh-CN" b="1" dirty="0">
                <a:solidFill>
                  <a:srgbClr val="FFFFFF"/>
                </a:solidFill>
                <a:latin typeface="Times New Roman" pitchFamily="18" charset="0"/>
                <a:ea typeface="宋体" panose="02010600030101010101" pitchFamily="2" charset="-122"/>
                <a:cs typeface="Times New Roman" pitchFamily="18" charset="0"/>
              </a:rPr>
              <a:t>1994</a:t>
            </a:r>
            <a:r>
              <a:rPr lang="zh-CN" altLang="en-US" b="1" dirty="0">
                <a:solidFill>
                  <a:srgbClr val="FFFFFF"/>
                </a:solidFill>
                <a:latin typeface="Times New Roman" pitchFamily="18" charset="0"/>
                <a:ea typeface="宋体" panose="02010600030101010101" pitchFamily="2" charset="-122"/>
                <a:cs typeface="Times New Roman" pitchFamily="18" charset="0"/>
              </a:rPr>
              <a:t>年的论文中的人工生命的一个应用模型中的提法</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12</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Times New Roman" pitchFamily="18" charset="0"/>
                <a:cs typeface="Times New Roman" pitchFamily="18" charset="0"/>
              </a:rPr>
              <a:t>名称的由来：</a:t>
            </a:r>
            <a:r>
              <a:rPr lang="en-US" altLang="zh-CN" b="1" dirty="0">
                <a:latin typeface="Times New Roman" pitchFamily="18" charset="0"/>
                <a:cs typeface="Times New Roman" pitchFamily="18" charset="0"/>
              </a:rPr>
              <a:t>Swarm</a:t>
            </a:r>
            <a:r>
              <a:rPr lang="zh-CN" altLang="en-US" b="1" dirty="0">
                <a:latin typeface="Times New Roman" pitchFamily="18" charset="0"/>
                <a:cs typeface="Times New Roman" pitchFamily="18" charset="0"/>
              </a:rPr>
              <a:t>和</a:t>
            </a:r>
            <a:r>
              <a:rPr lang="en-US" altLang="zh-CN" b="1" dirty="0">
                <a:latin typeface="Times New Roman" pitchFamily="18" charset="0"/>
                <a:cs typeface="Times New Roman" pitchFamily="18" charset="0"/>
              </a:rPr>
              <a:t>Particle</a:t>
            </a:r>
          </a:p>
          <a:p>
            <a:pPr marL="1009650" lvl="1" indent="-609600" eaLnBrk="1" hangingPunct="1">
              <a:buClr>
                <a:schemeClr val="tx1"/>
              </a:buClr>
              <a:buSzPct val="100000"/>
              <a:buFont typeface="Wingdings" pitchFamily="2" charset="2"/>
              <a:buChar char="Ø"/>
              <a:defRPr/>
            </a:pPr>
            <a:r>
              <a:rPr lang="en-US" altLang="zh-CN" b="1" dirty="0">
                <a:solidFill>
                  <a:srgbClr val="FFFFFF"/>
                </a:solidFill>
                <a:latin typeface="Times New Roman" pitchFamily="18" charset="0"/>
                <a:ea typeface="宋体" panose="02010600030101010101" pitchFamily="2" charset="-122"/>
                <a:cs typeface="Times New Roman" pitchFamily="18" charset="0"/>
              </a:rPr>
              <a:t>Particle:</a:t>
            </a: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算法中有速度和加速度的字眼，这比较适合于粒子。</a:t>
            </a:r>
            <a:r>
              <a:rPr lang="en-US" altLang="zh-CN" sz="2600" b="1" dirty="0">
                <a:solidFill>
                  <a:srgbClr val="FFFFFF"/>
                </a:solidFill>
                <a:latin typeface="Times New Roman" pitchFamily="18" charset="0"/>
                <a:ea typeface="宋体" panose="02010600030101010101" pitchFamily="2" charset="-122"/>
                <a:cs typeface="Times New Roman" pitchFamily="18" charset="0"/>
              </a:rPr>
              <a:t>Reeves</a:t>
            </a:r>
            <a:r>
              <a:rPr lang="zh-CN" altLang="en-US" sz="2600" b="1" dirty="0">
                <a:solidFill>
                  <a:srgbClr val="FFFFFF"/>
                </a:solidFill>
                <a:latin typeface="Times New Roman" pitchFamily="18" charset="0"/>
                <a:ea typeface="宋体" panose="02010600030101010101" pitchFamily="2" charset="-122"/>
                <a:cs typeface="Times New Roman" pitchFamily="18" charset="0"/>
              </a:rPr>
              <a:t>在</a:t>
            </a:r>
            <a:r>
              <a:rPr lang="en-US" altLang="zh-CN" sz="2600" b="1" dirty="0">
                <a:solidFill>
                  <a:srgbClr val="FFFFFF"/>
                </a:solidFill>
                <a:latin typeface="Times New Roman" pitchFamily="18" charset="0"/>
                <a:ea typeface="宋体" panose="02010600030101010101" pitchFamily="2" charset="-122"/>
                <a:cs typeface="Times New Roman" pitchFamily="18" charset="0"/>
              </a:rPr>
              <a:t>1983</a:t>
            </a:r>
            <a:r>
              <a:rPr lang="zh-CN" altLang="en-US" sz="2600" b="1" dirty="0">
                <a:solidFill>
                  <a:srgbClr val="FFFFFF"/>
                </a:solidFill>
                <a:latin typeface="Times New Roman" pitchFamily="18" charset="0"/>
                <a:ea typeface="宋体" panose="02010600030101010101" pitchFamily="2" charset="-122"/>
                <a:cs typeface="Times New Roman" pitchFamily="18" charset="0"/>
              </a:rPr>
              <a:t>年的论文中讨论了粒子系统包括基本粒子团和云、火、烟雾等弥漫性物体</a:t>
            </a: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作者的想法是让粒子尽量具有一种普遍性的意义</a:t>
            </a: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用粒子在超空间（</a:t>
            </a:r>
            <a:r>
              <a:rPr lang="en-US" altLang="zh-CN" sz="2600" b="1" dirty="0">
                <a:solidFill>
                  <a:srgbClr val="FFFFFF"/>
                </a:solidFill>
                <a:latin typeface="Times New Roman" pitchFamily="18" charset="0"/>
                <a:ea typeface="宋体" panose="02010600030101010101" pitchFamily="2" charset="-122"/>
                <a:cs typeface="Times New Roman" pitchFamily="18" charset="0"/>
              </a:rPr>
              <a:t>Hyperspace</a:t>
            </a:r>
            <a:r>
              <a:rPr lang="zh-CN" altLang="en-US" sz="2600" b="1" dirty="0">
                <a:solidFill>
                  <a:srgbClr val="FFFFFF"/>
                </a:solidFill>
                <a:latin typeface="Times New Roman" pitchFamily="18" charset="0"/>
                <a:ea typeface="宋体" panose="02010600030101010101" pitchFamily="2" charset="-122"/>
                <a:cs typeface="Times New Roman" pitchFamily="18" charset="0"/>
              </a:rPr>
              <a:t>）的飞行来模拟个体的社会交互行为</a:t>
            </a: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13</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Times New Roman" pitchFamily="18" charset="0"/>
                <a:cs typeface="Times New Roman" pitchFamily="18" charset="0"/>
              </a:rPr>
              <a:t>算法描述</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种群中</a:t>
            </a:r>
            <a:r>
              <a:rPr lang="en-US" altLang="zh-CN" b="1" dirty="0">
                <a:solidFill>
                  <a:srgbClr val="FFFFFF"/>
                </a:solidFill>
                <a:latin typeface="Times New Roman" pitchFamily="18" charset="0"/>
                <a:ea typeface="宋体" panose="02010600030101010101" pitchFamily="2" charset="-122"/>
                <a:cs typeface="Times New Roman" pitchFamily="18" charset="0"/>
              </a:rPr>
              <a:t>m</a:t>
            </a:r>
            <a:r>
              <a:rPr lang="zh-CN" altLang="en-US" b="1" dirty="0">
                <a:solidFill>
                  <a:srgbClr val="FFFFFF"/>
                </a:solidFill>
                <a:latin typeface="Times New Roman" pitchFamily="18" charset="0"/>
                <a:ea typeface="宋体" panose="02010600030101010101" pitchFamily="2" charset="-122"/>
                <a:cs typeface="Times New Roman" pitchFamily="18" charset="0"/>
              </a:rPr>
              <a:t>个个体分布在一个</a:t>
            </a:r>
            <a:r>
              <a:rPr lang="en-US" altLang="zh-CN" b="1" dirty="0">
                <a:solidFill>
                  <a:srgbClr val="FFFFFF"/>
                </a:solidFill>
                <a:latin typeface="Times New Roman" pitchFamily="18" charset="0"/>
                <a:ea typeface="宋体" panose="02010600030101010101" pitchFamily="2" charset="-122"/>
                <a:cs typeface="Times New Roman" pitchFamily="18" charset="0"/>
              </a:rPr>
              <a:t>D</a:t>
            </a:r>
            <a:r>
              <a:rPr lang="zh-CN" altLang="en-US" b="1" dirty="0">
                <a:solidFill>
                  <a:srgbClr val="FFFFFF"/>
                </a:solidFill>
                <a:latin typeface="Times New Roman" pitchFamily="18" charset="0"/>
                <a:ea typeface="宋体" panose="02010600030101010101" pitchFamily="2" charset="-122"/>
                <a:cs typeface="Times New Roman" pitchFamily="18" charset="0"/>
              </a:rPr>
              <a:t>维搜索空间中</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每个个体均具有当前位置、速度以及历史最优位置三个属性</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种群具有一定的拓扑结构，个体可以基于种群拓扑结构与其邻域内的其他个体进行相互作用</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算法迭代时，每个个体会根据自身信息（认知行为）和邻域内其他个体的信息（社会行为）进行状态更新（位置和速度）</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14</a:t>
            </a:fld>
            <a:endParaRPr lang="en-US" altLang="zh-CN" dirty="0"/>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算法模型</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rgbClr val="FFFFFF"/>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编号：</a:t>
                </a:r>
                <a:endParaRPr lang="en-US" altLang="zh-CN" b="1" i="1" dirty="0">
                  <a:solidFill>
                    <a:srgbClr val="FFFFFF"/>
                  </a:solidFill>
                  <a:latin typeface="Cambria Math" panose="02040503050406030204" pitchFamily="18" charset="0"/>
                  <a:ea typeface="宋体" panose="02010600030101010101" pitchFamily="2" charset="-122"/>
                  <a:cs typeface="Times New Roman" pitchFamily="18" charset="0"/>
                </a:endParaRPr>
              </a:p>
              <a:p>
                <a:pPr marL="1409700" lvl="2" indent="-609600" eaLnBrk="1" hangingPunct="1">
                  <a:buClr>
                    <a:srgbClr val="FFFFFF"/>
                  </a:buClr>
                  <a:buSzPct val="100000"/>
                  <a:buFont typeface="Arial" panose="020B0604020202020204" pitchFamily="34" charset="0"/>
                  <a:buChar char="•"/>
                  <a:defRPr/>
                </a:pPr>
                <a14:m>
                  <m:oMath xmlns:m="http://schemas.openxmlformats.org/officeDocument/2006/math">
                    <m:r>
                      <a:rPr lang="en-US" altLang="zh-CN" b="1" i="1" smtClean="0">
                        <a:solidFill>
                          <a:srgbClr val="FFFFFF"/>
                        </a:solidFill>
                        <a:latin typeface="Cambria Math" panose="02040503050406030204" pitchFamily="18" charset="0"/>
                        <a:ea typeface="楷体_GB2312" pitchFamily="49" charset="-122"/>
                        <a:cs typeface="Times New Roman" pitchFamily="18" charset="0"/>
                      </a:rPr>
                      <m:t>𝟏</m:t>
                    </m:r>
                    <m:r>
                      <a:rPr lang="en-US" altLang="zh-CN" b="1" i="1" smtClean="0">
                        <a:solidFill>
                          <a:srgbClr val="FFFFFF"/>
                        </a:solidFill>
                        <a:latin typeface="Cambria Math" panose="02040503050406030204" pitchFamily="18" charset="0"/>
                        <a:ea typeface="Cambria Math" panose="02040503050406030204" pitchFamily="18" charset="0"/>
                        <a:cs typeface="Times New Roman"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itchFamily="18" charset="0"/>
                      </a:rPr>
                      <m:t>𝒊</m:t>
                    </m:r>
                    <m:r>
                      <a:rPr lang="en-US" altLang="zh-CN" b="1" i="1" smtClean="0">
                        <a:solidFill>
                          <a:srgbClr val="FFFFFF"/>
                        </a:solidFill>
                        <a:latin typeface="Cambria Math" panose="02040503050406030204" pitchFamily="18" charset="0"/>
                        <a:ea typeface="Cambria Math" panose="02040503050406030204" pitchFamily="18" charset="0"/>
                        <a:cs typeface="Times New Roman"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itchFamily="18" charset="0"/>
                      </a:rPr>
                      <m:t>𝒎</m:t>
                    </m:r>
                  </m:oMath>
                </a14:m>
                <a:endParaRPr lang="en-US" altLang="zh-CN" b="1" i="1" dirty="0">
                  <a:solidFill>
                    <a:srgbClr val="FFFFFF"/>
                  </a:solidFill>
                  <a:latin typeface="Cambria Math" panose="02040503050406030204" pitchFamily="18" charset="0"/>
                  <a:ea typeface="Cambria Math" panose="02040503050406030204" pitchFamily="18" charset="0"/>
                  <a:cs typeface="Times New Roman" pitchFamily="18" charset="0"/>
                </a:endParaRPr>
              </a:p>
              <a:p>
                <a:pPr marL="1409700" lvl="2" indent="-609600" eaLnBrk="1" hangingPunct="1">
                  <a:buClr>
                    <a:srgbClr val="FFFFFF"/>
                  </a:buClr>
                  <a:buSzPct val="100000"/>
                  <a:buFont typeface="Arial" panose="020B0604020202020204" pitchFamily="34" charset="0"/>
                  <a:buChar char="•"/>
                  <a:defRPr/>
                </a:pPr>
                <a14:m>
                  <m:oMath xmlns:m="http://schemas.openxmlformats.org/officeDocument/2006/math">
                    <m:r>
                      <a:rPr lang="en-US" altLang="zh-CN" b="1" i="1">
                        <a:solidFill>
                          <a:srgbClr val="FFFFFF"/>
                        </a:solidFill>
                        <a:latin typeface="Cambria Math" panose="02040503050406030204" pitchFamily="18" charset="0"/>
                        <a:ea typeface="楷体_GB2312" pitchFamily="49" charset="-122"/>
                        <a:cs typeface="Times New Roman" pitchFamily="18" charset="0"/>
                      </a:rPr>
                      <m:t>𝟏</m:t>
                    </m:r>
                    <m:r>
                      <a:rPr lang="en-US" altLang="zh-CN" b="1" i="1">
                        <a:solidFill>
                          <a:srgbClr val="FFFFFF"/>
                        </a:solidFill>
                        <a:latin typeface="Cambria Math" panose="02040503050406030204" pitchFamily="18" charset="0"/>
                        <a:ea typeface="Cambria Math" panose="02040503050406030204" pitchFamily="18" charset="0"/>
                        <a:cs typeface="Times New Roman"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itchFamily="18" charset="0"/>
                      </a:rPr>
                      <m:t>𝒅</m:t>
                    </m:r>
                    <m:r>
                      <a:rPr lang="en-US" altLang="zh-CN" b="1" i="1">
                        <a:solidFill>
                          <a:srgbClr val="FFFFFF"/>
                        </a:solidFill>
                        <a:latin typeface="Cambria Math" panose="02040503050406030204" pitchFamily="18" charset="0"/>
                        <a:ea typeface="Cambria Math" panose="02040503050406030204" pitchFamily="18" charset="0"/>
                        <a:cs typeface="Times New Roman"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itchFamily="18" charset="0"/>
                      </a:rPr>
                      <m:t>𝑫</m:t>
                    </m:r>
                  </m:oMath>
                </a14:m>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rgbClr val="FFFFFF"/>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a:t>
                </a:r>
                <a14:m>
                  <m:oMath xmlns:m="http://schemas.openxmlformats.org/officeDocument/2006/math">
                    <m:r>
                      <a:rPr lang="en-US" altLang="zh-CN" b="1" i="1" dirty="0" smtClean="0">
                        <a:solidFill>
                          <a:srgbClr val="FFFFFF"/>
                        </a:solidFill>
                        <a:latin typeface="Cambria Math" panose="02040503050406030204" pitchFamily="18" charset="0"/>
                        <a:ea typeface="楷体_GB2312" pitchFamily="49" charset="-122"/>
                        <a:cs typeface="Times New Roman" pitchFamily="18" charset="0"/>
                      </a:rPr>
                      <m:t>𝒊</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endParaRPr lang="en-US" altLang="zh-CN" b="1" i="1" dirty="0">
                  <a:solidFill>
                    <a:srgbClr val="FFFFFF"/>
                  </a:solidFill>
                  <a:latin typeface="Cambria Math" panose="02040503050406030204" pitchFamily="18" charset="0"/>
                  <a:ea typeface="宋体" panose="02010600030101010101" pitchFamily="2" charset="-122"/>
                  <a:cs typeface="Times New Roman" pitchFamily="18" charset="0"/>
                </a:endParaRPr>
              </a:p>
              <a:p>
                <a:pPr marL="1409700" lvl="2" indent="-609600" eaLnBrk="1" hangingPunct="1">
                  <a:buClr>
                    <a:srgbClr val="FFFFFF"/>
                  </a:buClr>
                  <a:buSzPct val="100000"/>
                  <a:buFont typeface="Arial" panose="020B0604020202020204" pitchFamily="34" charset="0"/>
                  <a:buChar char="•"/>
                  <a:defRPr/>
                </a:pPr>
                <a14:m>
                  <m:oMath xmlns:m="http://schemas.openxmlformats.org/officeDocument/2006/math">
                    <m:sSub>
                      <m:sSubPr>
                        <m:ctrlPr>
                          <a:rPr lang="en-US" altLang="zh-CN" sz="2600" b="1" i="1" smtClean="0">
                            <a:solidFill>
                              <a:srgbClr val="FFFFFF"/>
                            </a:solidFill>
                            <a:latin typeface="Cambria Math" panose="02040503050406030204" pitchFamily="18" charset="0"/>
                            <a:ea typeface="楷体_GB2312" pitchFamily="49" charset="-122"/>
                            <a:cs typeface="Times New Roman" pitchFamily="18" charset="0"/>
                          </a:rPr>
                        </m:ctrlPr>
                      </m:sSubPr>
                      <m:e>
                        <m:acc>
                          <m:accPr>
                            <m:chr m:val="⃗"/>
                            <m:ctrlPr>
                              <a:rPr lang="en-US" altLang="zh-CN" sz="2600" b="1" i="1" smtClean="0">
                                <a:solidFill>
                                  <a:srgbClr val="FFFFFF"/>
                                </a:solidFill>
                                <a:latin typeface="Cambria Math" panose="02040503050406030204" pitchFamily="18" charset="0"/>
                                <a:ea typeface="楷体_GB2312" pitchFamily="49" charset="-122"/>
                                <a:cs typeface="Times New Roman" pitchFamily="18" charset="0"/>
                              </a:rPr>
                            </m:ctrlPr>
                          </m:acc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𝒙</m:t>
                            </m:r>
                          </m:e>
                        </m:acc>
                      </m:e>
                      <m:sub>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𝒊</m:t>
                        </m:r>
                      </m:sub>
                    </m:sSub>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m:t>
                    </m:r>
                    <m:d>
                      <m:dPr>
                        <m:begChr m:val="{"/>
                        <m:endChr m:val="}"/>
                        <m:ctrlPr>
                          <a:rPr lang="en-US" altLang="zh-CN" sz="2600" b="1" i="1" smtClean="0">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sz="2600" b="1" i="1" smtClean="0">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𝒙</m:t>
                            </m:r>
                          </m:e>
                          <m:sub>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𝒊</m:t>
                            </m:r>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𝟏</m:t>
                            </m:r>
                          </m:sub>
                        </m:sSub>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m:t>
                            </m:r>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𝟐</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m:t>
                            </m:r>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𝑫</m:t>
                            </m:r>
                          </m:sub>
                        </m:sSub>
                      </m:e>
                    </m:d>
                  </m:oMath>
                </a14:m>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rgbClr val="FFFFFF"/>
                  </a:buClr>
                  <a:buSzPct val="100000"/>
                  <a:buFont typeface="Arial" panose="020B0604020202020204" pitchFamily="34" charset="0"/>
                  <a:buChar char="•"/>
                  <a:defRPr/>
                </a:pPr>
                <a14:m>
                  <m:oMath xmlns:m="http://schemas.openxmlformats.org/officeDocument/2006/math">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acc>
                          <m:accPr>
                            <m:chr m:val="⃗"/>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acc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𝒗</m:t>
                            </m:r>
                          </m:e>
                        </m:acc>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d>
                      <m:dPr>
                        <m:begChr m:val="{"/>
                        <m:endChr m:val="}"/>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𝒗</m:t>
                            </m:r>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m:t>
                            </m:r>
                            <m:r>
                              <a:rPr lang="en-US" altLang="zh-CN" sz="2600" b="1" i="1">
                                <a:solidFill>
                                  <a:srgbClr val="FFFFFF"/>
                                </a:solidFill>
                                <a:latin typeface="Cambria Math" panose="02040503050406030204" pitchFamily="18" charset="0"/>
                                <a:ea typeface="楷体_GB2312" pitchFamily="49" charset="-122"/>
                                <a:cs typeface="Times New Roman" pitchFamily="18" charset="0"/>
                              </a:rPr>
                              <m:t>𝟏</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𝒗</m:t>
                            </m:r>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m:t>
                            </m:r>
                            <m:r>
                              <a:rPr lang="en-US" altLang="zh-CN" sz="2600" b="1" i="1">
                                <a:solidFill>
                                  <a:srgbClr val="FFFFFF"/>
                                </a:solidFill>
                                <a:latin typeface="Cambria Math" panose="02040503050406030204" pitchFamily="18" charset="0"/>
                                <a:ea typeface="楷体_GB2312" pitchFamily="49" charset="-122"/>
                                <a:cs typeface="Times New Roman" pitchFamily="18" charset="0"/>
                              </a:rPr>
                              <m:t>𝟐</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𝒗</m:t>
                            </m:r>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𝒊𝑫</m:t>
                            </m:r>
                          </m:sub>
                        </m:sSub>
                      </m:e>
                    </m:d>
                  </m:oMath>
                </a14:m>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rgbClr val="FFFFFF"/>
                  </a:buClr>
                  <a:buSzPct val="100000"/>
                  <a:buFont typeface="Arial" panose="020B0604020202020204" pitchFamily="34" charset="0"/>
                  <a:buChar char="•"/>
                  <a:defRPr/>
                </a:pPr>
                <a14:m>
                  <m:oMath xmlns:m="http://schemas.openxmlformats.org/officeDocument/2006/math">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acc>
                          <m:accPr>
                            <m:chr m:val="⃗"/>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acc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𝒑</m:t>
                            </m:r>
                          </m:e>
                        </m:acc>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d>
                      <m:dPr>
                        <m:begChr m:val="{"/>
                        <m:endChr m:val="}"/>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𝒑</m:t>
                            </m:r>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m:t>
                            </m:r>
                            <m:r>
                              <a:rPr lang="en-US" altLang="zh-CN" sz="2600" b="1" i="1">
                                <a:solidFill>
                                  <a:srgbClr val="FFFFFF"/>
                                </a:solidFill>
                                <a:latin typeface="Cambria Math" panose="02040503050406030204" pitchFamily="18" charset="0"/>
                                <a:ea typeface="楷体_GB2312" pitchFamily="49" charset="-122"/>
                                <a:cs typeface="Times New Roman" pitchFamily="18" charset="0"/>
                              </a:rPr>
                              <m:t>𝟏</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𝒑</m:t>
                            </m:r>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m:t>
                            </m:r>
                            <m:r>
                              <a:rPr lang="en-US" altLang="zh-CN" sz="2600" b="1" i="1">
                                <a:solidFill>
                                  <a:srgbClr val="FFFFFF"/>
                                </a:solidFill>
                                <a:latin typeface="Cambria Math" panose="02040503050406030204" pitchFamily="18" charset="0"/>
                                <a:ea typeface="楷体_GB2312" pitchFamily="49" charset="-122"/>
                                <a:cs typeface="Times New Roman" pitchFamily="18" charset="0"/>
                              </a:rPr>
                              <m:t>𝟐</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𝒑</m:t>
                            </m:r>
                          </m:e>
                          <m:sub>
                            <m:r>
                              <a:rPr lang="en-US" altLang="zh-CN" sz="2600" b="1" i="1">
                                <a:solidFill>
                                  <a:srgbClr val="FFFFFF"/>
                                </a:solidFill>
                                <a:latin typeface="Cambria Math" panose="02040503050406030204" pitchFamily="18" charset="0"/>
                                <a:ea typeface="楷体_GB2312" pitchFamily="49" charset="-122"/>
                                <a:cs typeface="Times New Roman" pitchFamily="18" charset="0"/>
                              </a:rPr>
                              <m:t>𝒊𝑫</m:t>
                            </m:r>
                          </m:sub>
                        </m:sSub>
                      </m:e>
                    </m:d>
                  </m:oMath>
                </a14:m>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rgbClr val="FFFFFF"/>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粒子群</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rgbClr val="FFFFFF"/>
                  </a:buClr>
                  <a:buSzPct val="100000"/>
                  <a:buFont typeface="Arial" panose="020B0604020202020204" pitchFamily="34" charset="0"/>
                  <a:buChar char="•"/>
                  <a:defRPr/>
                </a:pPr>
                <a14:m>
                  <m:oMath xmlns:m="http://schemas.openxmlformats.org/officeDocument/2006/math">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acc>
                          <m:accPr>
                            <m:chr m:val="⃗"/>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accPr>
                          <m:e>
                            <m:r>
                              <a:rPr lang="en-US" altLang="zh-CN" sz="2600" b="1" i="1">
                                <a:solidFill>
                                  <a:srgbClr val="FFFFFF"/>
                                </a:solidFill>
                                <a:latin typeface="Cambria Math" panose="02040503050406030204" pitchFamily="18" charset="0"/>
                                <a:ea typeface="楷体_GB2312" pitchFamily="49" charset="-122"/>
                                <a:cs typeface="Times New Roman" pitchFamily="18" charset="0"/>
                              </a:rPr>
                              <m:t>𝒑</m:t>
                            </m:r>
                          </m:e>
                        </m:acc>
                      </m:e>
                      <m:sub>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𝒈</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d>
                      <m:dPr>
                        <m:begChr m:val="{"/>
                        <m:endChr m:val="}"/>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𝒈</m:t>
                            </m:r>
                            <m:r>
                              <a:rPr lang="en-US" altLang="zh-CN" sz="2600" b="1" i="1">
                                <a:solidFill>
                                  <a:srgbClr val="FFFFFF"/>
                                </a:solidFill>
                                <a:latin typeface="Cambria Math" panose="02040503050406030204" pitchFamily="18" charset="0"/>
                                <a:ea typeface="楷体_GB2312" pitchFamily="49" charset="-122"/>
                                <a:cs typeface="Times New Roman" pitchFamily="18" charset="0"/>
                              </a:rPr>
                              <m:t>𝟏</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𝒈</m:t>
                            </m:r>
                            <m:r>
                              <a:rPr lang="en-US" altLang="zh-CN" sz="2600" b="1" i="1">
                                <a:solidFill>
                                  <a:srgbClr val="FFFFFF"/>
                                </a:solidFill>
                                <a:latin typeface="Cambria Math" panose="02040503050406030204" pitchFamily="18" charset="0"/>
                                <a:ea typeface="楷体_GB2312" pitchFamily="49" charset="-122"/>
                                <a:cs typeface="Times New Roman" pitchFamily="18" charset="0"/>
                              </a:rPr>
                              <m:t>𝟐</m:t>
                            </m:r>
                          </m:sub>
                        </m:sSub>
                        <m:r>
                          <a:rPr lang="en-US" altLang="zh-CN" sz="2600"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𝒈</m:t>
                            </m:r>
                            <m:r>
                              <a:rPr lang="en-US" altLang="zh-CN" sz="2600" b="1" i="1">
                                <a:solidFill>
                                  <a:srgbClr val="FFFFFF"/>
                                </a:solidFill>
                                <a:latin typeface="Cambria Math" panose="02040503050406030204" pitchFamily="18" charset="0"/>
                                <a:ea typeface="楷体_GB2312" pitchFamily="49" charset="-122"/>
                                <a:cs typeface="Times New Roman" pitchFamily="18" charset="0"/>
                              </a:rPr>
                              <m:t>𝑫</m:t>
                            </m:r>
                          </m:sub>
                        </m:sSub>
                      </m:e>
                    </m:d>
                  </m:oMath>
                </a14:m>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rgbClr val="FFFFFF"/>
                  </a:buClr>
                  <a:buSzPct val="100000"/>
                  <a:buFont typeface="Wingdings" pitchFamily="2" charset="2"/>
                  <a:buChar char="Ø"/>
                  <a:defRPr/>
                </a:pPr>
                <a:endParaRPr lang="en-US" altLang="zh-CN" b="1" i="1" dirty="0">
                  <a:solidFill>
                    <a:srgbClr val="FFFFFF"/>
                  </a:solidFill>
                  <a:latin typeface="Cambria Math" panose="02040503050406030204" pitchFamily="18" charset="0"/>
                  <a:ea typeface="宋体" panose="02010600030101010101" pitchFamily="2" charset="-122"/>
                  <a:cs typeface="Times New Roman" pitchFamily="18" charset="0"/>
                </a:endParaRPr>
              </a:p>
              <a:p>
                <a:pPr marL="609600" indent="-609600" eaLnBrk="1" hangingPunct="1">
                  <a:lnSpc>
                    <a:spcPct val="80000"/>
                  </a:lnSpc>
                  <a:buClr>
                    <a:schemeClr val="tx1"/>
                  </a:buClr>
                  <a:buSzPct val="100000"/>
                  <a:buNone/>
                  <a:defRPr/>
                </a:pP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22" t="-4052"/>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15</a:t>
            </a:fld>
            <a:endParaRPr lang="en-US" altLang="zh-CN" dirty="0"/>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算法模型</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rgbClr val="FFFFFF"/>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更新公式：</a:t>
                </a:r>
                <a:endParaRPr lang="en-US" altLang="zh-CN" b="1" i="1" dirty="0">
                  <a:solidFill>
                    <a:srgbClr val="FFFFFF"/>
                  </a:solidFill>
                  <a:latin typeface="Cambria Math" panose="02040503050406030204"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𝒗</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𝒅</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𝒗</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smtClean="0">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𝟏</m:t>
                        </m:r>
                      </m:sub>
                    </m:sSub>
                    <m:r>
                      <a:rPr lang="zh-CN" altLang="en-US" b="1" i="1" smtClean="0">
                        <a:solidFill>
                          <a:srgbClr val="FFFFFF"/>
                        </a:solidFill>
                        <a:latin typeface="Cambria Math" panose="02040503050406030204" pitchFamily="18" charset="0"/>
                        <a:ea typeface="楷体_GB2312" pitchFamily="49" charset="-122"/>
                        <a:cs typeface="Times New Roman" pitchFamily="18" charset="0"/>
                      </a:rPr>
                      <m:t>𝝃</m:t>
                    </m:r>
                    <m:d>
                      <m:dPr>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𝒅</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smtClean="0">
                                <a:solidFill>
                                  <a:srgbClr val="FFFFFF"/>
                                </a:solidFill>
                                <a:latin typeface="Cambria Math" panose="02040503050406030204" pitchFamily="18" charset="0"/>
                                <a:ea typeface="楷体_GB2312" pitchFamily="49" charset="-122"/>
                                <a:cs typeface="Times New Roman" pitchFamily="18" charset="0"/>
                              </a:rPr>
                              <m:t>𝒙</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𝒅</m:t>
                            </m:r>
                          </m:sub>
                        </m:sSub>
                      </m:e>
                    </m:d>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sub>
                    </m:sSub>
                    <m:r>
                      <a:rPr lang="zh-CN" altLang="en-US" b="1" i="1" smtClean="0">
                        <a:solidFill>
                          <a:srgbClr val="FFFFFF"/>
                        </a:solidFill>
                        <a:latin typeface="Cambria Math" panose="02040503050406030204" pitchFamily="18" charset="0"/>
                        <a:ea typeface="楷体_GB2312" pitchFamily="49" charset="-122"/>
                        <a:cs typeface="Times New Roman" pitchFamily="18" charset="0"/>
                      </a:rPr>
                      <m:t>𝜼</m:t>
                    </m:r>
                    <m:d>
                      <m:dPr>
                        <m:ctrlPr>
                          <a:rPr lang="en-US" altLang="zh-CN"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𝒈</m:t>
                            </m:r>
                            <m:r>
                              <a:rPr lang="en-US" altLang="zh-CN" b="1" i="1">
                                <a:solidFill>
                                  <a:srgbClr val="FFFFFF"/>
                                </a:solidFill>
                                <a:latin typeface="Cambria Math" panose="02040503050406030204" pitchFamily="18" charset="0"/>
                                <a:ea typeface="楷体_GB2312" pitchFamily="49" charset="-122"/>
                                <a:cs typeface="Times New Roman" pitchFamily="18" charset="0"/>
                              </a:rPr>
                              <m:t>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e>
                    </m:d>
                  </m:oMath>
                </a14:m>
                <a:r>
                  <a:rPr lang="en-US" altLang="zh-CN" b="1" dirty="0">
                    <a:solidFill>
                      <a:srgbClr val="FFFFFF"/>
                    </a:solidFill>
                    <a:latin typeface="Times New Roman" pitchFamily="18" charset="0"/>
                    <a:ea typeface="宋体" panose="02010600030101010101" pitchFamily="2" charset="-122"/>
                    <a:cs typeface="Times New Roman" pitchFamily="18" charset="0"/>
                  </a:rPr>
                  <a:t>          (1)</a:t>
                </a:r>
              </a:p>
              <a:p>
                <a:pPr marL="1409700" lvl="2" indent="-609600" eaLnBrk="1" hangingPunct="1">
                  <a:buClr>
                    <a:srgbClr val="FFFFFF"/>
                  </a:buClr>
                  <a:buSzPct val="100000"/>
                  <a:buFont typeface="Arial" pitchFamily="34" charset="0"/>
                  <a:buChar char="•"/>
                  <a:defRPr/>
                </a:pP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𝒗</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oMath>
                </a14:m>
                <a:r>
                  <a:rPr lang="en-US" altLang="zh-CN" b="1" dirty="0">
                    <a:solidFill>
                      <a:srgbClr val="FFFFFF"/>
                    </a:solidFill>
                    <a:latin typeface="Times New Roman" pitchFamily="18" charset="0"/>
                    <a:ea typeface="宋体" panose="02010600030101010101" pitchFamily="2" charset="-122"/>
                    <a:cs typeface="Times New Roman" pitchFamily="18" charset="0"/>
                  </a:rPr>
                  <a:t>                                                             (2)</a:t>
                </a:r>
              </a:p>
              <a:p>
                <a:pPr marL="1409700" lvl="2" indent="-609600" eaLnBrk="1" hangingPunct="1">
                  <a:buClr>
                    <a:srgbClr val="FFFFFF"/>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这里</a:t>
                </a:r>
                <a:r>
                  <a:rPr lang="en-US"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为正常数，𝝃和𝜼为</a:t>
                </a:r>
                <a:r>
                  <a:rPr lang="en-US" altLang="zh-CN" b="1" dirty="0">
                    <a:solidFill>
                      <a:srgbClr val="FFFFFF"/>
                    </a:solidFill>
                    <a:latin typeface="Times New Roman" pitchFamily="18" charset="0"/>
                    <a:ea typeface="宋体" panose="02010600030101010101" pitchFamily="2" charset="-122"/>
                    <a:cs typeface="Times New Roman" pitchFamily="18" charset="0"/>
                  </a:rPr>
                  <a:t>random(0,1)</a:t>
                </a:r>
                <a:endParaRPr lang="zh-CN" altLang="en-US"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22" t="-4052" r="-1199"/>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extLst>
      <p:ext uri="{BB962C8B-B14F-4D97-AF65-F5344CB8AC3E}">
        <p14:creationId xmlns:p14="http://schemas.microsoft.com/office/powerpoint/2010/main" val="3311863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16</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算法模型</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学习因子或加速系数</a:t>
            </a:r>
            <a:r>
              <a:rPr lang="en-US"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参数</a:t>
            </a:r>
            <a:r>
              <a:rPr lang="en-US"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使个体具有自我总结的能力</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参数</a:t>
            </a:r>
            <a:r>
              <a:rPr lang="en-US"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使个体具有向种群中优秀个体学习的能力</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若</a:t>
            </a:r>
            <a:r>
              <a:rPr lang="en-US" altLang="zh-CN" b="1" dirty="0">
                <a:solidFill>
                  <a:srgbClr val="FFFFFF"/>
                </a:solidFill>
                <a:latin typeface="Times New Roman" pitchFamily="18" charset="0"/>
                <a:ea typeface="宋体" panose="02010600030101010101" pitchFamily="2" charset="-122"/>
                <a:cs typeface="Times New Roman" pitchFamily="18" charset="0"/>
              </a:rPr>
              <a:t>c1&gt;0, c2=0</a:t>
            </a:r>
            <a:r>
              <a:rPr lang="zh-CN" altLang="en-US" b="1" dirty="0">
                <a:solidFill>
                  <a:srgbClr val="FFFFFF"/>
                </a:solidFill>
                <a:latin typeface="Times New Roman" pitchFamily="18" charset="0"/>
                <a:ea typeface="宋体" panose="02010600030101010101" pitchFamily="2" charset="-122"/>
                <a:cs typeface="Times New Roman" pitchFamily="18" charset="0"/>
              </a:rPr>
              <a:t>，个体均是独立的</a:t>
            </a:r>
            <a:r>
              <a:rPr lang="en-US" altLang="zh-CN" b="1" dirty="0">
                <a:solidFill>
                  <a:srgbClr val="FFFFFF"/>
                </a:solidFill>
                <a:latin typeface="Times New Roman" pitchFamily="18" charset="0"/>
                <a:ea typeface="宋体" panose="02010600030101010101" pitchFamily="2" charset="-122"/>
                <a:cs typeface="Times New Roman" pitchFamily="18" charset="0"/>
              </a:rPr>
              <a:t>hill-climber</a:t>
            </a: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若</a:t>
            </a:r>
            <a:r>
              <a:rPr lang="en-US" altLang="zh-CN" b="1" dirty="0">
                <a:solidFill>
                  <a:srgbClr val="FFFFFF"/>
                </a:solidFill>
                <a:latin typeface="Times New Roman" pitchFamily="18" charset="0"/>
                <a:ea typeface="宋体" panose="02010600030101010101" pitchFamily="2" charset="-122"/>
                <a:cs typeface="Times New Roman" pitchFamily="18" charset="0"/>
              </a:rPr>
              <a:t>c1=0, c2&gt;0</a:t>
            </a:r>
            <a:r>
              <a:rPr lang="zh-CN" altLang="en-US" b="1" dirty="0">
                <a:solidFill>
                  <a:srgbClr val="FFFFFF"/>
                </a:solidFill>
                <a:latin typeface="Times New Roman" pitchFamily="18" charset="0"/>
                <a:ea typeface="宋体" panose="02010600030101010101" pitchFamily="2" charset="-122"/>
                <a:cs typeface="Times New Roman" pitchFamily="18" charset="0"/>
              </a:rPr>
              <a:t>，种群是一个随机的</a:t>
            </a:r>
            <a:r>
              <a:rPr lang="en-US" altLang="zh-CN" b="1" dirty="0">
                <a:solidFill>
                  <a:srgbClr val="FFFFFF"/>
                </a:solidFill>
                <a:latin typeface="Times New Roman" pitchFamily="18" charset="0"/>
                <a:ea typeface="宋体" panose="02010600030101010101" pitchFamily="2" charset="-122"/>
                <a:cs typeface="Times New Roman" pitchFamily="18" charset="0"/>
              </a:rPr>
              <a:t>hill-climber</a:t>
            </a: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若</a:t>
            </a:r>
            <a:r>
              <a:rPr lang="en-US" altLang="zh-CN" b="1" dirty="0">
                <a:solidFill>
                  <a:srgbClr val="FFFFFF"/>
                </a:solidFill>
                <a:latin typeface="Times New Roman" pitchFamily="18" charset="0"/>
                <a:ea typeface="宋体" panose="02010600030101010101" pitchFamily="2" charset="-122"/>
                <a:cs typeface="Times New Roman" pitchFamily="18" charset="0"/>
              </a:rPr>
              <a:t>c1=c2&gt;0</a:t>
            </a:r>
            <a:r>
              <a:rPr lang="zh-CN" altLang="en-US" b="1" dirty="0">
                <a:solidFill>
                  <a:srgbClr val="FFFFFF"/>
                </a:solidFill>
                <a:latin typeface="Times New Roman" pitchFamily="18" charset="0"/>
                <a:ea typeface="宋体" panose="02010600030101010101" pitchFamily="2" charset="-122"/>
                <a:cs typeface="Times New Roman" pitchFamily="18" charset="0"/>
              </a:rPr>
              <a:t>，个体对</a:t>
            </a:r>
            <a:r>
              <a:rPr lang="en-US" altLang="zh-CN" b="1" dirty="0" err="1">
                <a:solidFill>
                  <a:srgbClr val="FFFFFF"/>
                </a:solidFill>
                <a:latin typeface="Times New Roman" pitchFamily="18" charset="0"/>
                <a:ea typeface="宋体" panose="02010600030101010101" pitchFamily="2" charset="-122"/>
                <a:cs typeface="Times New Roman" pitchFamily="18" charset="0"/>
              </a:rPr>
              <a:t>pbest</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err="1">
                <a:solidFill>
                  <a:srgbClr val="FFFFFF"/>
                </a:solidFill>
                <a:latin typeface="Times New Roman" pitchFamily="18" charset="0"/>
                <a:ea typeface="宋体" panose="02010600030101010101" pitchFamily="2" charset="-122"/>
                <a:cs typeface="Times New Roman" pitchFamily="18" charset="0"/>
              </a:rPr>
              <a:t>gbest</a:t>
            </a:r>
            <a:r>
              <a:rPr lang="zh-CN" altLang="en-US" b="1" dirty="0">
                <a:solidFill>
                  <a:srgbClr val="FFFFFF"/>
                </a:solidFill>
                <a:latin typeface="Times New Roman" pitchFamily="18" charset="0"/>
                <a:ea typeface="宋体" panose="02010600030101010101" pitchFamily="2" charset="-122"/>
                <a:cs typeface="Times New Roman" pitchFamily="18" charset="0"/>
              </a:rPr>
              <a:t>的学习程度相同</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若</a:t>
            </a:r>
            <a:r>
              <a:rPr lang="en-US" altLang="zh-CN" b="1" dirty="0">
                <a:solidFill>
                  <a:srgbClr val="FFFFFF"/>
                </a:solidFill>
                <a:latin typeface="Times New Roman" pitchFamily="18" charset="0"/>
                <a:ea typeface="宋体" panose="02010600030101010101" pitchFamily="2" charset="-122"/>
                <a:cs typeface="Times New Roman" pitchFamily="18" charset="0"/>
              </a:rPr>
              <a:t>c1&gt;c2</a:t>
            </a:r>
            <a:r>
              <a:rPr lang="zh-CN" altLang="en-US" b="1" dirty="0">
                <a:solidFill>
                  <a:srgbClr val="FFFFFF"/>
                </a:solidFill>
                <a:latin typeface="Times New Roman" pitchFamily="18" charset="0"/>
                <a:ea typeface="宋体" panose="02010600030101010101" pitchFamily="2" charset="-122"/>
                <a:cs typeface="Times New Roman" pitchFamily="18" charset="0"/>
              </a:rPr>
              <a:t>，更适用于</a:t>
            </a:r>
            <a:r>
              <a:rPr lang="en-US" altLang="zh-CN" b="1" dirty="0" err="1">
                <a:solidFill>
                  <a:srgbClr val="FFFFFF"/>
                </a:solidFill>
                <a:latin typeface="Times New Roman" pitchFamily="18" charset="0"/>
                <a:ea typeface="宋体" panose="02010600030101010101" pitchFamily="2" charset="-122"/>
                <a:cs typeface="Times New Roman" pitchFamily="18" charset="0"/>
              </a:rPr>
              <a:t>multimodel</a:t>
            </a:r>
            <a:r>
              <a:rPr lang="zh-CN" altLang="en-US" b="1" dirty="0">
                <a:solidFill>
                  <a:srgbClr val="FFFFFF"/>
                </a:solidFill>
                <a:latin typeface="Times New Roman" pitchFamily="18" charset="0"/>
                <a:ea typeface="宋体" panose="02010600030101010101" pitchFamily="2" charset="-122"/>
                <a:cs typeface="Times New Roman" pitchFamily="18" charset="0"/>
              </a:rPr>
              <a:t>问题</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若</a:t>
            </a:r>
            <a:r>
              <a:rPr lang="en-US" altLang="zh-CN" b="1" dirty="0">
                <a:solidFill>
                  <a:srgbClr val="FFFFFF"/>
                </a:solidFill>
                <a:latin typeface="Times New Roman" pitchFamily="18" charset="0"/>
                <a:ea typeface="宋体" panose="02010600030101010101" pitchFamily="2" charset="-122"/>
                <a:cs typeface="Times New Roman" pitchFamily="18" charset="0"/>
              </a:rPr>
              <a:t>c2&gt;c1</a:t>
            </a:r>
            <a:r>
              <a:rPr lang="zh-CN" altLang="en-US" b="1" dirty="0">
                <a:solidFill>
                  <a:srgbClr val="FFFFFF"/>
                </a:solidFill>
                <a:latin typeface="Times New Roman" pitchFamily="18" charset="0"/>
                <a:ea typeface="宋体" panose="02010600030101010101" pitchFamily="2" charset="-122"/>
                <a:cs typeface="Times New Roman" pitchFamily="18" charset="0"/>
              </a:rPr>
              <a:t>，更适用于</a:t>
            </a:r>
            <a:r>
              <a:rPr lang="en-US" altLang="zh-CN" b="1" dirty="0" err="1">
                <a:solidFill>
                  <a:srgbClr val="FFFFFF"/>
                </a:solidFill>
                <a:latin typeface="Times New Roman" pitchFamily="18" charset="0"/>
                <a:ea typeface="宋体" panose="02010600030101010101" pitchFamily="2" charset="-122"/>
                <a:cs typeface="Times New Roman" pitchFamily="18" charset="0"/>
              </a:rPr>
              <a:t>unimodel</a:t>
            </a:r>
            <a:r>
              <a:rPr lang="zh-CN" altLang="en-US" b="1" dirty="0">
                <a:solidFill>
                  <a:srgbClr val="FFFFFF"/>
                </a:solidFill>
                <a:latin typeface="Times New Roman" pitchFamily="18" charset="0"/>
                <a:ea typeface="宋体" panose="02010600030101010101" pitchFamily="2" charset="-122"/>
                <a:cs typeface="Times New Roman" pitchFamily="18" charset="0"/>
              </a:rPr>
              <a:t>问题</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若</a:t>
            </a:r>
            <a:r>
              <a:rPr lang="en-US"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均很小，尽可能保持原始速度</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若若</a:t>
            </a:r>
            <a:r>
              <a:rPr lang="en-US"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均很大，尽可能加速</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17</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算法模型</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学习因子或加速系数</a:t>
            </a:r>
            <a:r>
              <a:rPr lang="en-US"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通常</a:t>
            </a:r>
            <a:r>
              <a:rPr lang="en-US"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需要设置足够大</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过高的取值会造成个体的速度越来越大</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粒子的速度被限制在</a:t>
            </a:r>
            <a:r>
              <a:rPr lang="en-US" altLang="zh-CN" b="1" dirty="0">
                <a:solidFill>
                  <a:srgbClr val="FFFFFF"/>
                </a:solidFill>
                <a:latin typeface="Times New Roman" pitchFamily="18" charset="0"/>
                <a:ea typeface="宋体" panose="02010600030101010101" pitchFamily="2" charset="-122"/>
                <a:cs typeface="Times New Roman" pitchFamily="18" charset="0"/>
              </a:rPr>
              <a:t>[-Vmax, Vmax]</a:t>
            </a:r>
            <a:r>
              <a:rPr lang="zh-CN" altLang="en-US" b="1" dirty="0">
                <a:solidFill>
                  <a:srgbClr val="FFFFFF"/>
                </a:solidFill>
                <a:latin typeface="Times New Roman" pitchFamily="18" charset="0"/>
                <a:ea typeface="宋体" panose="02010600030101010101" pitchFamily="2" charset="-122"/>
                <a:cs typeface="Times New Roman" pitchFamily="18" charset="0"/>
              </a:rPr>
              <a:t>的范围内，以防止溢出和保证算法稳定</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pic>
        <p:nvPicPr>
          <p:cNvPr id="2" name="图片 1"/>
          <p:cNvPicPr>
            <a:picLocks noChangeAspect="1"/>
          </p:cNvPicPr>
          <p:nvPr/>
        </p:nvPicPr>
        <p:blipFill>
          <a:blip r:embed="rId3"/>
          <a:stretch>
            <a:fillRect/>
          </a:stretch>
        </p:blipFill>
        <p:spPr>
          <a:xfrm>
            <a:off x="2411760" y="3284984"/>
            <a:ext cx="4810405" cy="1440000"/>
          </a:xfrm>
          <a:prstGeom prst="rect">
            <a:avLst/>
          </a:prstGeom>
        </p:spPr>
      </p:pic>
    </p:spTree>
    <p:extLst>
      <p:ext uri="{BB962C8B-B14F-4D97-AF65-F5344CB8AC3E}">
        <p14:creationId xmlns:p14="http://schemas.microsoft.com/office/powerpoint/2010/main" val="67966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18</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算法模型</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粒子群的拓扑结构</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全局版本算法将整个群体看作是一个全连通图，群体内所有个体共享一个邻域最优 </a:t>
            </a:r>
            <a:r>
              <a:rPr lang="en-US" altLang="zh-CN" sz="2600" b="1" dirty="0" err="1">
                <a:solidFill>
                  <a:srgbClr val="FFFFFF"/>
                </a:solidFill>
                <a:latin typeface="Times New Roman" pitchFamily="18" charset="0"/>
                <a:ea typeface="宋体" panose="02010600030101010101" pitchFamily="2" charset="-122"/>
                <a:cs typeface="Times New Roman" pitchFamily="18" charset="0"/>
              </a:rPr>
              <a:t>gbest</a:t>
            </a: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局部版本算法中每个个体的邻域将是整个群体的一个子集，此时影响个体的</a:t>
            </a:r>
            <a:r>
              <a:rPr lang="en-US" altLang="zh-CN" sz="2600" b="1" dirty="0" err="1">
                <a:solidFill>
                  <a:srgbClr val="FFFFFF"/>
                </a:solidFill>
                <a:latin typeface="Times New Roman" pitchFamily="18" charset="0"/>
                <a:ea typeface="宋体" panose="02010600030101010101" pitchFamily="2" charset="-122"/>
                <a:cs typeface="Times New Roman" pitchFamily="18" charset="0"/>
              </a:rPr>
              <a:t>gbest</a:t>
            </a:r>
            <a:r>
              <a:rPr lang="zh-CN" altLang="en-US" sz="2600" b="1" dirty="0">
                <a:solidFill>
                  <a:srgbClr val="FFFFFF"/>
                </a:solidFill>
                <a:latin typeface="Times New Roman" pitchFamily="18" charset="0"/>
                <a:ea typeface="宋体" panose="02010600030101010101" pitchFamily="2" charset="-122"/>
                <a:cs typeface="Times New Roman" pitchFamily="18" charset="0"/>
              </a:rPr>
              <a:t>取决于具体的拓扑结构。</a:t>
            </a:r>
            <a:endParaRPr lang="zh-CN" altLang="en-US"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19</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算法模型</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粒子群的拓扑结构</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基于空间的拓扑结构</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103" y="3068960"/>
            <a:ext cx="3818153" cy="3338026"/>
          </a:xfrm>
          <a:prstGeom prst="rect">
            <a:avLst/>
          </a:prstGeom>
        </p:spPr>
      </p:pic>
    </p:spTree>
    <p:extLst>
      <p:ext uri="{BB962C8B-B14F-4D97-AF65-F5344CB8AC3E}">
        <p14:creationId xmlns:p14="http://schemas.microsoft.com/office/powerpoint/2010/main" val="48318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粒子群优化算法</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FFFF"/>
                </a:solidFill>
                <a:latin typeface="Times New Roman" pitchFamily="18" charset="0"/>
                <a:ea typeface="宋体" panose="02010600030101010101" pitchFamily="2" charset="-122"/>
                <a:cs typeface="Times New Roman" pitchFamily="18" charset="0"/>
              </a:rPr>
              <a:t>Particle Swarm Optimization (PSO)</a:t>
            </a: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美国学者</a:t>
            </a:r>
            <a:r>
              <a:rPr lang="sq-AL" altLang="zh-CN" b="1" dirty="0">
                <a:solidFill>
                  <a:srgbClr val="FFFFFF"/>
                </a:solidFill>
                <a:latin typeface="Times New Roman" pitchFamily="18" charset="0"/>
                <a:ea typeface="宋体" panose="02010600030101010101" pitchFamily="2" charset="-122"/>
                <a:cs typeface="Times New Roman" pitchFamily="18" charset="0"/>
              </a:rPr>
              <a:t>Kennedy </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sq-AL" altLang="zh-CN" b="1" dirty="0">
                <a:solidFill>
                  <a:srgbClr val="FFFFFF"/>
                </a:solidFill>
                <a:latin typeface="Times New Roman" pitchFamily="18" charset="0"/>
                <a:ea typeface="宋体" panose="02010600030101010101" pitchFamily="2" charset="-122"/>
                <a:cs typeface="Times New Roman" pitchFamily="18" charset="0"/>
              </a:rPr>
              <a:t>Eberhart</a:t>
            </a:r>
            <a:r>
              <a:rPr lang="zh-CN" altLang="en-US" b="1" dirty="0">
                <a:solidFill>
                  <a:srgbClr val="FFFFFF"/>
                </a:solidFill>
                <a:latin typeface="Times New Roman" pitchFamily="18" charset="0"/>
                <a:ea typeface="宋体" panose="02010600030101010101" pitchFamily="2" charset="-122"/>
                <a:cs typeface="Times New Roman" pitchFamily="18" charset="0"/>
              </a:rPr>
              <a:t>于</a:t>
            </a:r>
            <a:r>
              <a:rPr lang="en-US" altLang="zh-CN" b="1" dirty="0">
                <a:solidFill>
                  <a:srgbClr val="FFFFFF"/>
                </a:solidFill>
                <a:latin typeface="Times New Roman" pitchFamily="18" charset="0"/>
                <a:ea typeface="宋体" panose="02010600030101010101" pitchFamily="2" charset="-122"/>
                <a:cs typeface="Times New Roman" pitchFamily="18" charset="0"/>
              </a:rPr>
              <a:t>1995</a:t>
            </a:r>
            <a:r>
              <a:rPr lang="zh-CN" altLang="en-US" b="1" dirty="0">
                <a:solidFill>
                  <a:srgbClr val="FFFFFF"/>
                </a:solidFill>
                <a:latin typeface="Times New Roman" pitchFamily="18" charset="0"/>
                <a:ea typeface="宋体" panose="02010600030101010101" pitchFamily="2" charset="-122"/>
                <a:cs typeface="Times New Roman" pitchFamily="18" charset="0"/>
              </a:rPr>
              <a:t>年提出</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通过模拟鸟群和鱼群的社会交互行为产生的一种基于种群的智能优化算法</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593" y="3939281"/>
            <a:ext cx="3386815" cy="2154015"/>
          </a:xfrm>
          <a:prstGeom prst="rect">
            <a:avLst/>
          </a:prstGeom>
        </p:spPr>
      </p:pic>
      <p:pic>
        <p:nvPicPr>
          <p:cNvPr id="551938" name="Picture 2" descr="https://timgsa.baidu.com/timg?image&amp;quality=80&amp;size=b9999_10000&amp;sec=1540888100659&amp;di=ba32e7f06dd8a14aba0ef196d0874c45&amp;imgtype=0&amp;src=http%3A%2F%2Fimg.baizhan.net%2Fuploads%2Fallimg%2F151027%2F20_151027154515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74" y="3975025"/>
            <a:ext cx="3417013" cy="2092921"/>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71"/>
          <p:cNvSpPr txBox="1"/>
          <p:nvPr/>
        </p:nvSpPr>
        <p:spPr>
          <a:xfrm>
            <a:off x="539552" y="6309320"/>
            <a:ext cx="8100000" cy="430887"/>
          </a:xfrm>
          <a:prstGeom prst="rect">
            <a:avLst/>
          </a:prstGeom>
          <a:solidFill>
            <a:schemeClr val="tx1"/>
          </a:solidFill>
        </p:spPr>
        <p:txBody>
          <a:bodyPr vert="horz" wrap="square" lIns="0" tIns="0" rIns="0" bIns="0" rtlCol="0">
            <a:spAutoFit/>
          </a:bodyPr>
          <a:lstStyle/>
          <a:p>
            <a:pPr algn="just"/>
            <a:r>
              <a:rPr lang="en-US" sz="1400" b="0" dirty="0">
                <a:solidFill>
                  <a:srgbClr val="000000"/>
                </a:solidFill>
                <a:latin typeface="Times New Roman" panose="02020603050405020304" pitchFamily="18" charset="0"/>
                <a:cs typeface="Times New Roman" panose="02020603050405020304" pitchFamily="18" charset="0"/>
              </a:rPr>
              <a:t>Kennedy, J. and </a:t>
            </a:r>
            <a:r>
              <a:rPr lang="en-US" sz="1400" b="0" dirty="0" err="1">
                <a:solidFill>
                  <a:srgbClr val="000000"/>
                </a:solidFill>
                <a:latin typeface="Times New Roman" panose="02020603050405020304" pitchFamily="18" charset="0"/>
                <a:cs typeface="Times New Roman" panose="02020603050405020304" pitchFamily="18" charset="0"/>
              </a:rPr>
              <a:t>Eberhart</a:t>
            </a:r>
            <a:r>
              <a:rPr lang="en-US" sz="1400" b="0" dirty="0">
                <a:solidFill>
                  <a:srgbClr val="000000"/>
                </a:solidFill>
                <a:latin typeface="Times New Roman" panose="02020603050405020304" pitchFamily="18" charset="0"/>
                <a:cs typeface="Times New Roman" panose="02020603050405020304" pitchFamily="18" charset="0"/>
              </a:rPr>
              <a:t>, R.: Particle Swarm Optimization. Proceedings of the Fourth IEEE International Conference on Neural Networks, Perth, Australia. IEEE Service Center 1942-1948, 1995.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20</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算法模型</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粒子群的拓扑结构</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基于关联网络拓扑结构</a:t>
            </a: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629" y="2882380"/>
            <a:ext cx="3886742" cy="3623815"/>
          </a:xfrm>
          <a:prstGeom prst="rect">
            <a:avLst/>
          </a:prstGeom>
        </p:spPr>
      </p:pic>
    </p:spTree>
    <p:extLst>
      <p:ext uri="{BB962C8B-B14F-4D97-AF65-F5344CB8AC3E}">
        <p14:creationId xmlns:p14="http://schemas.microsoft.com/office/powerpoint/2010/main" val="2298629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21</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Times New Roman" pitchFamily="18" charset="0"/>
                <a:cs typeface="Times New Roman" pitchFamily="18" charset="0"/>
              </a:rPr>
              <a:t>算法流程图</a:t>
            </a:r>
            <a:endParaRPr lang="zh-CN" altLang="en-US"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
        <p:nvSpPr>
          <p:cNvPr id="6" name="TextBox 5"/>
          <p:cNvSpPr txBox="1"/>
          <p:nvPr/>
        </p:nvSpPr>
        <p:spPr>
          <a:xfrm>
            <a:off x="683568" y="1908115"/>
            <a:ext cx="8063936" cy="4401205"/>
          </a:xfrm>
          <a:prstGeom prst="rect">
            <a:avLst/>
          </a:prstGeom>
          <a:noFill/>
          <a:ln w="19050">
            <a:solidFill>
              <a:schemeClr val="tx1"/>
            </a:solidFill>
          </a:ln>
        </p:spPr>
        <p:txBody>
          <a:bodyPr wrap="square" rtlCol="0">
            <a:spAutoFit/>
          </a:bodyPr>
          <a:lstStyle/>
          <a:p>
            <a:r>
              <a:rPr lang="en-US" altLang="zh-CN" sz="2000" b="1" dirty="0">
                <a:solidFill>
                  <a:srgbClr val="FF0000"/>
                </a:solidFill>
                <a:latin typeface="Times New Roman" pitchFamily="18" charset="0"/>
                <a:cs typeface="Times New Roman" pitchFamily="18" charset="0"/>
              </a:rPr>
              <a:t>begin</a:t>
            </a:r>
          </a:p>
          <a:p>
            <a:r>
              <a:rPr lang="en-US" altLang="zh-CN" sz="2000" dirty="0">
                <a:solidFill>
                  <a:srgbClr val="FF0000"/>
                </a:solidFill>
                <a:latin typeface="Times New Roman" pitchFamily="18" charset="0"/>
                <a:cs typeface="Times New Roman" pitchFamily="18" charset="0"/>
              </a:rPr>
              <a:t>    </a:t>
            </a:r>
            <a:r>
              <a:rPr lang="en-US" altLang="zh-CN" sz="2000" dirty="0">
                <a:latin typeface="Times New Roman" pitchFamily="18" charset="0"/>
                <a:cs typeface="Times New Roman" pitchFamily="18" charset="0"/>
              </a:rPr>
              <a:t>initialize a swarm of particles with random location and velocity;</a:t>
            </a:r>
          </a:p>
          <a:p>
            <a:r>
              <a:rPr lang="en-US" altLang="zh-CN" sz="2000" b="1" dirty="0">
                <a:solidFill>
                  <a:srgbClr val="FF0000"/>
                </a:solidFill>
                <a:latin typeface="Times New Roman" pitchFamily="18" charset="0"/>
                <a:cs typeface="Times New Roman" pitchFamily="18" charset="0"/>
              </a:rPr>
              <a:t>    repeat</a:t>
            </a:r>
          </a:p>
          <a:p>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for</a:t>
            </a:r>
            <a:r>
              <a:rPr lang="en-US" altLang="zh-CN" sz="2000" dirty="0">
                <a:latin typeface="Times New Roman" pitchFamily="18" charset="0"/>
                <a:cs typeface="Times New Roman" pitchFamily="18" charset="0"/>
              </a:rPr>
              <a:t> each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do </a:t>
            </a:r>
            <a:r>
              <a:rPr lang="en-US" altLang="zh-CN" sz="2000" dirty="0">
                <a:latin typeface="Times New Roman" pitchFamily="18" charset="0"/>
                <a:cs typeface="Times New Roman" pitchFamily="18" charset="0"/>
              </a:rPr>
              <a:t>            </a:t>
            </a:r>
          </a:p>
          <a:p>
            <a:r>
              <a:rPr lang="en-US" altLang="zh-CN" sz="2000" dirty="0">
                <a:latin typeface="Times New Roman" pitchFamily="18" charset="0"/>
                <a:cs typeface="Times New Roman" pitchFamily="18" charset="0"/>
              </a:rPr>
              <a:t>            adapt the velocity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using Equation (1);</a:t>
            </a:r>
          </a:p>
          <a:p>
            <a:r>
              <a:rPr lang="en-US" altLang="zh-CN" sz="2000" dirty="0">
                <a:latin typeface="Times New Roman" pitchFamily="18" charset="0"/>
                <a:cs typeface="Times New Roman" pitchFamily="18" charset="0"/>
              </a:rPr>
              <a:t>            update the position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using Equation (2);</a:t>
            </a:r>
          </a:p>
          <a:p>
            <a:r>
              <a:rPr lang="en-US" altLang="zh-CN" sz="2000" dirty="0">
                <a:latin typeface="Times New Roman" pitchFamily="18" charset="0"/>
                <a:cs typeface="Times New Roman" pitchFamily="18" charset="0"/>
              </a:rPr>
              <a:t>            evaluate objective function at the location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a:t>
            </a:r>
          </a:p>
          <a:p>
            <a:r>
              <a:rPr lang="en-US" altLang="zh-CN" sz="2000" dirty="0">
                <a:latin typeface="Times New Roman" pitchFamily="18" charset="0"/>
                <a:cs typeface="Times New Roman" pitchFamily="18" charset="0"/>
              </a:rPr>
              <a:t>            update </a:t>
            </a:r>
            <a:r>
              <a:rPr lang="en-US" altLang="zh-CN" sz="2000" dirty="0" err="1">
                <a:latin typeface="Times New Roman" pitchFamily="18" charset="0"/>
                <a:cs typeface="Times New Roman" pitchFamily="18" charset="0"/>
              </a:rPr>
              <a:t>pbest</a:t>
            </a:r>
            <a:r>
              <a:rPr lang="en-US" altLang="zh-CN" sz="2000" dirty="0">
                <a:latin typeface="Times New Roman" pitchFamily="18" charset="0"/>
                <a:cs typeface="Times New Roman" pitchFamily="18" charset="0"/>
              </a:rPr>
              <a:t>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a:t>
            </a:r>
          </a:p>
          <a:p>
            <a:r>
              <a:rPr lang="en-US" altLang="zh-CN" sz="2000" dirty="0">
                <a:solidFill>
                  <a:srgbClr val="FF0000"/>
                </a:solidFill>
                <a:latin typeface="Times New Roman" pitchFamily="18" charset="0"/>
                <a:cs typeface="Times New Roman" pitchFamily="18" charset="0"/>
              </a:rPr>
              <a:t>        </a:t>
            </a:r>
            <a:r>
              <a:rPr lang="en-US" altLang="zh-CN" sz="2000" dirty="0" err="1">
                <a:solidFill>
                  <a:srgbClr val="FF0000"/>
                </a:solidFill>
                <a:latin typeface="Times New Roman" pitchFamily="18" charset="0"/>
                <a:cs typeface="Times New Roman" pitchFamily="18" charset="0"/>
              </a:rPr>
              <a:t>endfor</a:t>
            </a:r>
            <a:r>
              <a:rPr lang="en-US" altLang="zh-CN" sz="2000" dirty="0">
                <a:latin typeface="Times New Roman" pitchFamily="18" charset="0"/>
                <a:cs typeface="Times New Roman" pitchFamily="18" charset="0"/>
              </a:rPr>
              <a:t>           </a:t>
            </a:r>
          </a:p>
          <a:p>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for</a:t>
            </a:r>
            <a:r>
              <a:rPr lang="en-US" altLang="zh-CN" sz="2000" dirty="0">
                <a:latin typeface="Times New Roman" pitchFamily="18" charset="0"/>
                <a:cs typeface="Times New Roman" pitchFamily="18" charset="0"/>
              </a:rPr>
              <a:t> each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do </a:t>
            </a:r>
            <a:r>
              <a:rPr lang="en-US" altLang="zh-CN" sz="2000" dirty="0">
                <a:latin typeface="Times New Roman" pitchFamily="18" charset="0"/>
                <a:cs typeface="Times New Roman" pitchFamily="18" charset="0"/>
              </a:rPr>
              <a:t>            </a:t>
            </a:r>
          </a:p>
          <a:p>
            <a:r>
              <a:rPr lang="en-US" altLang="zh-CN" sz="2000" dirty="0">
                <a:latin typeface="Times New Roman" pitchFamily="18" charset="0"/>
                <a:cs typeface="Times New Roman" pitchFamily="18" charset="0"/>
              </a:rPr>
              <a:t>            update </a:t>
            </a:r>
            <a:r>
              <a:rPr lang="en-US" altLang="zh-CN" sz="2000" dirty="0" err="1">
                <a:latin typeface="Times New Roman" pitchFamily="18" charset="0"/>
                <a:cs typeface="Times New Roman" pitchFamily="18" charset="0"/>
              </a:rPr>
              <a:t>gbest</a:t>
            </a:r>
            <a:r>
              <a:rPr lang="en-US" altLang="zh-CN" sz="2000" dirty="0">
                <a:latin typeface="Times New Roman" pitchFamily="18" charset="0"/>
                <a:cs typeface="Times New Roman" pitchFamily="18" charset="0"/>
              </a:rPr>
              <a:t>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a:t>
            </a:r>
          </a:p>
          <a:p>
            <a:r>
              <a:rPr lang="en-US" altLang="zh-CN" sz="2000" dirty="0">
                <a:solidFill>
                  <a:srgbClr val="FF0000"/>
                </a:solidFill>
                <a:latin typeface="Times New Roman" pitchFamily="18" charset="0"/>
                <a:cs typeface="Times New Roman" pitchFamily="18" charset="0"/>
              </a:rPr>
              <a:t>        </a:t>
            </a:r>
            <a:r>
              <a:rPr lang="en-US" altLang="zh-CN" sz="2000" dirty="0" err="1">
                <a:solidFill>
                  <a:srgbClr val="FF0000"/>
                </a:solidFill>
                <a:latin typeface="Times New Roman" pitchFamily="18" charset="0"/>
                <a:cs typeface="Times New Roman" pitchFamily="18" charset="0"/>
              </a:rPr>
              <a:t>endfor</a:t>
            </a:r>
            <a:endParaRPr lang="en-US" altLang="zh-CN" sz="2000" dirty="0">
              <a:latin typeface="Times New Roman" pitchFamily="18" charset="0"/>
              <a:cs typeface="Times New Roman" pitchFamily="18" charset="0"/>
            </a:endParaRPr>
          </a:p>
          <a:p>
            <a:r>
              <a:rPr lang="en-US" altLang="zh-CN" sz="2000" b="1" dirty="0">
                <a:solidFill>
                  <a:srgbClr val="FF0000"/>
                </a:solidFill>
                <a:latin typeface="Times New Roman" pitchFamily="18" charset="0"/>
                <a:cs typeface="Times New Roman" pitchFamily="18" charset="0"/>
              </a:rPr>
              <a:t>    until</a:t>
            </a:r>
            <a:r>
              <a:rPr lang="en-US" altLang="zh-CN" sz="2000" dirty="0">
                <a:latin typeface="Times New Roman" pitchFamily="18" charset="0"/>
                <a:cs typeface="Times New Roman" pitchFamily="18" charset="0"/>
              </a:rPr>
              <a:t> a stop condition is met</a:t>
            </a:r>
          </a:p>
          <a:p>
            <a:r>
              <a:rPr lang="en-US" altLang="zh-CN" sz="2000" b="1" dirty="0">
                <a:solidFill>
                  <a:srgbClr val="FF0000"/>
                </a:solidFill>
                <a:latin typeface="Times New Roman" pitchFamily="18" charset="0"/>
                <a:cs typeface="Times New Roman" pitchFamily="18" charset="0"/>
              </a:rPr>
              <a:t>end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22</a:t>
            </a:fld>
            <a:endParaRPr lang="en-US" altLang="zh-CN" dirty="0"/>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Times New Roman" pitchFamily="18" charset="0"/>
                    <a:cs typeface="Times New Roman" pitchFamily="18" charset="0"/>
                  </a:rPr>
                  <a:t>带有惯性权重的粒子群算法</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FFFF"/>
                    </a:solidFill>
                    <a:latin typeface="Times New Roman" pitchFamily="18" charset="0"/>
                    <a:ea typeface="宋体" panose="02010600030101010101" pitchFamily="2" charset="-122"/>
                    <a:cs typeface="Times New Roman" pitchFamily="18" charset="0"/>
                  </a:rPr>
                  <a:t>Shi</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err="1">
                    <a:solidFill>
                      <a:srgbClr val="FFFFFF"/>
                    </a:solidFill>
                    <a:latin typeface="Times New Roman" pitchFamily="18" charset="0"/>
                    <a:ea typeface="宋体" panose="02010600030101010101" pitchFamily="2" charset="-122"/>
                    <a:cs typeface="Times New Roman" pitchFamily="18" charset="0"/>
                  </a:rPr>
                  <a:t>Eberhart</a:t>
                </a:r>
                <a:r>
                  <a:rPr lang="en-US" altLang="zh-CN" b="1" dirty="0">
                    <a:solidFill>
                      <a:srgbClr val="FFFFFF"/>
                    </a:solidFill>
                    <a:latin typeface="Times New Roman" pitchFamily="18" charset="0"/>
                    <a:ea typeface="宋体" panose="02010600030101010101" pitchFamily="2" charset="-122"/>
                    <a:cs typeface="Times New Roman" pitchFamily="18" charset="0"/>
                  </a:rPr>
                  <a:t>(1998)</a:t>
                </a:r>
                <a:r>
                  <a:rPr lang="zh-CN" altLang="en-US" b="1" dirty="0">
                    <a:solidFill>
                      <a:srgbClr val="FFFFFF"/>
                    </a:solidFill>
                    <a:latin typeface="Times New Roman" pitchFamily="18" charset="0"/>
                    <a:ea typeface="宋体" panose="02010600030101010101" pitchFamily="2" charset="-122"/>
                    <a:cs typeface="Times New Roman" pitchFamily="18" charset="0"/>
                  </a:rPr>
                  <a:t>在基本算法中引入了惯性权重的概念，将公式</a:t>
                </a:r>
                <a:r>
                  <a:rPr lang="en-US" altLang="zh-CN" b="1" dirty="0">
                    <a:solidFill>
                      <a:srgbClr val="FFFFFF"/>
                    </a:solidFill>
                    <a:latin typeface="Times New Roman" pitchFamily="18" charset="0"/>
                    <a:ea typeface="宋体" panose="02010600030101010101" pitchFamily="2" charset="-122"/>
                    <a:cs typeface="Times New Roman" pitchFamily="18" charset="0"/>
                  </a:rPr>
                  <a:t>(1)</a:t>
                </a:r>
                <a:r>
                  <a:rPr lang="zh-CN" altLang="en-US" b="1" dirty="0">
                    <a:solidFill>
                      <a:srgbClr val="FFFFFF"/>
                    </a:solidFill>
                    <a:latin typeface="Times New Roman" pitchFamily="18" charset="0"/>
                    <a:ea typeface="宋体" panose="02010600030101010101" pitchFamily="2" charset="-122"/>
                    <a:cs typeface="Times New Roman" pitchFamily="18" charset="0"/>
                  </a:rPr>
                  <a:t>修改为： </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𝒗</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𝒘</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𝒗</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sub>
                    </m:sSub>
                    <m:r>
                      <a:rPr lang="zh-CN" altLang="en-US" b="1" i="1">
                        <a:solidFill>
                          <a:srgbClr val="FFFFFF"/>
                        </a:solidFill>
                        <a:latin typeface="Cambria Math" panose="02040503050406030204" pitchFamily="18" charset="0"/>
                        <a:ea typeface="楷体_GB2312" pitchFamily="49" charset="-122"/>
                        <a:cs typeface="Times New Roman" pitchFamily="18" charset="0"/>
                      </a:rPr>
                      <m:t>𝝃</m:t>
                    </m:r>
                    <m:d>
                      <m:dPr>
                        <m:ctrlPr>
                          <a:rPr lang="en-US" altLang="zh-CN"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e>
                    </m:d>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𝟐</m:t>
                        </m:r>
                      </m:sub>
                    </m:sSub>
                    <m:r>
                      <a:rPr lang="zh-CN" altLang="en-US" b="1" i="1">
                        <a:solidFill>
                          <a:srgbClr val="FFFFFF"/>
                        </a:solidFill>
                        <a:latin typeface="Cambria Math" panose="02040503050406030204" pitchFamily="18" charset="0"/>
                        <a:ea typeface="楷体_GB2312" pitchFamily="49" charset="-122"/>
                        <a:cs typeface="Times New Roman" pitchFamily="18" charset="0"/>
                      </a:rPr>
                      <m:t>𝜼</m:t>
                    </m:r>
                    <m:d>
                      <m:dPr>
                        <m:ctrlPr>
                          <a:rPr lang="en-US" altLang="zh-CN"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𝒈𝒅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e>
                    </m:d>
                  </m:oMath>
                </a14:m>
                <a:r>
                  <a:rPr lang="en-US" altLang="zh-CN" b="1" dirty="0">
                    <a:solidFill>
                      <a:srgbClr val="FFFFFF"/>
                    </a:solidFill>
                    <a:latin typeface="Times New Roman" pitchFamily="18" charset="0"/>
                    <a:ea typeface="宋体" panose="02010600030101010101" pitchFamily="2" charset="-122"/>
                    <a:cs typeface="Times New Roman" pitchFamily="18" charset="0"/>
                  </a:rPr>
                  <a:t>       (3)</a:t>
                </a:r>
              </a:p>
              <a:p>
                <a:pPr marL="1409700" lvl="2" indent="-609600" eaLnBrk="1" hangingPunct="1">
                  <a:buClr>
                    <a:schemeClr val="tx1"/>
                  </a:buClr>
                  <a:buSzPct val="100000"/>
                  <a:buFont typeface="Arial" panose="020B0604020202020204" pitchFamily="34" charset="0"/>
                  <a:buChar char="•"/>
                  <a:defRPr/>
                </a:pPr>
                <a14:m>
                  <m:oMath xmlns:m="http://schemas.openxmlformats.org/officeDocument/2006/math">
                    <m:r>
                      <a:rPr lang="en-US" altLang="zh-CN" b="1" i="1">
                        <a:solidFill>
                          <a:srgbClr val="FFFFFF"/>
                        </a:solidFill>
                        <a:latin typeface="Cambria Math" panose="02040503050406030204" pitchFamily="18" charset="0"/>
                        <a:ea typeface="楷体_GB2312" pitchFamily="49" charset="-122"/>
                        <a:cs typeface="Times New Roman" pitchFamily="18" charset="0"/>
                      </a:rPr>
                      <m:t>𝒘</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称为惯性权重，其大小决定了对粒子当前速度继承的多少，合适的选择可以使粒子具有均衡的探索和开发能力</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866900" lvl="3" indent="-609600" eaLnBrk="1" hangingPunct="1">
                  <a:buClr>
                    <a:schemeClr val="tx1"/>
                  </a:buClr>
                  <a:buSzPct val="100000"/>
                  <a:buFont typeface="Wingdings" panose="05000000000000000000" pitchFamily="2" charset="2"/>
                  <a:buChar char="ü"/>
                  <a:defRPr/>
                </a:pPr>
                <a14:m>
                  <m:oMath xmlns:m="http://schemas.openxmlformats.org/officeDocument/2006/math">
                    <m:r>
                      <a:rPr lang="en-US" altLang="zh-CN" b="1" i="1">
                        <a:solidFill>
                          <a:srgbClr val="FFFFFF"/>
                        </a:solidFill>
                        <a:latin typeface="Cambria Math" panose="02040503050406030204" pitchFamily="18" charset="0"/>
                        <a:ea typeface="楷体_GB2312" pitchFamily="49" charset="-122"/>
                        <a:cs typeface="Times New Roman" pitchFamily="18" charset="0"/>
                      </a:rPr>
                      <m:t>𝒘</m:t>
                    </m:r>
                    <m:r>
                      <a:rPr lang="en-US" altLang="zh-CN" b="1" i="1" smtClean="0">
                        <a:solidFill>
                          <a:srgbClr val="FFFFFF"/>
                        </a:solidFill>
                        <a:latin typeface="Cambria Math" panose="02040503050406030204" pitchFamily="18" charset="0"/>
                        <a:ea typeface="Cambria Math" panose="02040503050406030204" pitchFamily="18" charset="0"/>
                        <a:cs typeface="Times New Roman"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itchFamily="18" charset="0"/>
                      </a:rPr>
                      <m:t>𝟏</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：粒子加速，种群发散</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866900" lvl="3" indent="-609600" eaLnBrk="1" hangingPunct="1">
                  <a:buClr>
                    <a:schemeClr val="tx1"/>
                  </a:buClr>
                  <a:buSzPct val="100000"/>
                  <a:buFont typeface="Wingdings" panose="05000000000000000000" pitchFamily="2" charset="2"/>
                  <a:buChar char="ü"/>
                  <a:defRPr/>
                </a:pPr>
                <a14:m>
                  <m:oMath xmlns:m="http://schemas.openxmlformats.org/officeDocument/2006/math">
                    <m:r>
                      <a:rPr lang="en-US" altLang="zh-CN" b="1" i="1" smtClean="0">
                        <a:solidFill>
                          <a:srgbClr val="FFFFFF"/>
                        </a:solidFill>
                        <a:latin typeface="Cambria Math" panose="02040503050406030204" pitchFamily="18" charset="0"/>
                        <a:ea typeface="楷体_GB2312" pitchFamily="49" charset="-122"/>
                        <a:cs typeface="Times New Roman" pitchFamily="18" charset="0"/>
                      </a:rPr>
                      <m:t>𝟎</m:t>
                    </m:r>
                    <m:r>
                      <a:rPr lang="en-US" altLang="zh-CN" b="1" i="1" smtClean="0">
                        <a:solidFill>
                          <a:srgbClr val="FFFFFF"/>
                        </a:solidFill>
                        <a:latin typeface="Cambria Math" panose="02040503050406030204" pitchFamily="18" charset="0"/>
                        <a:ea typeface="楷体_GB2312" pitchFamily="49" charset="-122"/>
                        <a:cs typeface="Times New Roman" pitchFamily="18" charset="0"/>
                      </a:rPr>
                      <m:t>&lt;</m:t>
                    </m:r>
                    <m:r>
                      <a:rPr lang="en-US" altLang="zh-CN" b="1" i="1">
                        <a:solidFill>
                          <a:srgbClr val="FFFFFF"/>
                        </a:solidFill>
                        <a:latin typeface="Cambria Math" panose="02040503050406030204" pitchFamily="18" charset="0"/>
                        <a:ea typeface="楷体_GB2312" pitchFamily="49" charset="-122"/>
                        <a:cs typeface="Times New Roman" pitchFamily="18" charset="0"/>
                      </a:rPr>
                      <m:t>𝒘</m:t>
                    </m:r>
                    <m:r>
                      <a:rPr lang="en-US" altLang="zh-CN" b="1" i="1" smtClean="0">
                        <a:solidFill>
                          <a:srgbClr val="FFFFFF"/>
                        </a:solidFill>
                        <a:latin typeface="Cambria Math" panose="02040503050406030204" pitchFamily="18" charset="0"/>
                        <a:ea typeface="楷体_GB2312" pitchFamily="49" charset="-122"/>
                        <a:cs typeface="Times New Roman" pitchFamily="18" charset="0"/>
                      </a:rPr>
                      <m:t>&lt;</m:t>
                    </m:r>
                    <m:r>
                      <a:rPr lang="en-US" altLang="zh-CN" b="1" i="1">
                        <a:solidFill>
                          <a:srgbClr val="FFFFFF"/>
                        </a:solidFill>
                        <a:latin typeface="Cambria Math" panose="02040503050406030204" pitchFamily="18" charset="0"/>
                        <a:ea typeface="Cambria Math" panose="02040503050406030204" pitchFamily="18" charset="0"/>
                        <a:cs typeface="Times New Roman" pitchFamily="18" charset="0"/>
                      </a:rPr>
                      <m:t>𝟏</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：粒子减速，种群收敛依赖于</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sub>
                    </m:sSub>
                  </m:oMath>
                </a14:m>
                <a:r>
                  <a:rPr lang="zh-CN" altLang="en-US" b="1" dirty="0">
                    <a:solidFill>
                      <a:srgbClr val="FFFFFF"/>
                    </a:solidFill>
                    <a:latin typeface="Times New Roman" pitchFamily="18" charset="0"/>
                    <a:ea typeface="宋体" panose="02010600030101010101" pitchFamily="2" charset="-122"/>
                    <a:cs typeface="Times New Roman" pitchFamily="18" charset="0"/>
                  </a:rPr>
                  <a:t>和</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sub>
                    </m:sSub>
                  </m:oMath>
                </a14:m>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rgbClr val="FFFFFF"/>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标准算法仅使用</a:t>
                </a:r>
                <a:r>
                  <a:rPr lang="en-US" altLang="zh-CN" b="1" dirty="0">
                    <a:solidFill>
                      <a:srgbClr val="FFFFFF"/>
                    </a:solidFill>
                    <a:latin typeface="Times New Roman" pitchFamily="18" charset="0"/>
                    <a:ea typeface="宋体" panose="02010600030101010101" pitchFamily="2" charset="-122"/>
                    <a:cs typeface="Times New Roman" pitchFamily="18" charset="0"/>
                  </a:rPr>
                  <a:t>Vmax</a:t>
                </a:r>
                <a:r>
                  <a:rPr lang="zh-CN" altLang="en-US" b="1" dirty="0">
                    <a:solidFill>
                      <a:srgbClr val="FFFFFF"/>
                    </a:solidFill>
                    <a:latin typeface="Times New Roman" pitchFamily="18" charset="0"/>
                    <a:ea typeface="宋体" panose="02010600030101010101" pitchFamily="2" charset="-122"/>
                    <a:cs typeface="Times New Roman" pitchFamily="18" charset="0"/>
                  </a:rPr>
                  <a:t>进行初始化，将</a:t>
                </a:r>
                <a:r>
                  <a:rPr lang="en-US" altLang="zh-CN" b="1" dirty="0">
                    <a:solidFill>
                      <a:srgbClr val="FFFFFF"/>
                    </a:solidFill>
                    <a:latin typeface="Times New Roman" pitchFamily="18" charset="0"/>
                    <a:ea typeface="宋体" panose="02010600030101010101" pitchFamily="2" charset="-122"/>
                    <a:cs typeface="Times New Roman" pitchFamily="18" charset="0"/>
                  </a:rPr>
                  <a:t>Vmax</a:t>
                </a:r>
                <a:r>
                  <a:rPr lang="zh-CN" altLang="en-US" b="1" dirty="0">
                    <a:solidFill>
                      <a:srgbClr val="FFFFFF"/>
                    </a:solidFill>
                    <a:latin typeface="Times New Roman" pitchFamily="18" charset="0"/>
                    <a:ea typeface="宋体" panose="02010600030101010101" pitchFamily="2" charset="-122"/>
                    <a:cs typeface="Times New Roman" pitchFamily="18" charset="0"/>
                  </a:rPr>
                  <a:t>设定为每维变量的变化范围，而不必进行细致选择与调节</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22" t="-4052" r="-1481"/>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标准算法</a:t>
            </a:r>
          </a:p>
        </p:txBody>
      </p:sp>
      <p:sp>
        <p:nvSpPr>
          <p:cNvPr id="5" name="object 71"/>
          <p:cNvSpPr txBox="1"/>
          <p:nvPr/>
        </p:nvSpPr>
        <p:spPr>
          <a:xfrm>
            <a:off x="539552" y="6022449"/>
            <a:ext cx="8100000" cy="430887"/>
          </a:xfrm>
          <a:prstGeom prst="rect">
            <a:avLst/>
          </a:prstGeom>
          <a:solidFill>
            <a:schemeClr val="tx1"/>
          </a:solidFill>
        </p:spPr>
        <p:txBody>
          <a:bodyPr vert="horz" wrap="square" lIns="0" tIns="0" rIns="0" bIns="0" rtlCol="0">
            <a:spAutoFit/>
          </a:bodyPr>
          <a:lstStyle/>
          <a:p>
            <a:pPr algn="just"/>
            <a:r>
              <a:rPr lang="en-US" sz="1400" b="0" dirty="0">
                <a:solidFill>
                  <a:srgbClr val="000000"/>
                </a:solidFill>
                <a:latin typeface="Times New Roman" panose="02020603050405020304" pitchFamily="18" charset="0"/>
                <a:cs typeface="Times New Roman" panose="02020603050405020304" pitchFamily="18" charset="0"/>
              </a:rPr>
              <a:t>Shi, Y., </a:t>
            </a:r>
            <a:r>
              <a:rPr lang="en-US" sz="1400" b="0" dirty="0" err="1">
                <a:solidFill>
                  <a:srgbClr val="000000"/>
                </a:solidFill>
                <a:latin typeface="Times New Roman" panose="02020603050405020304" pitchFamily="18" charset="0"/>
                <a:cs typeface="Times New Roman" panose="02020603050405020304" pitchFamily="18" charset="0"/>
              </a:rPr>
              <a:t>Eberhart</a:t>
            </a:r>
            <a:r>
              <a:rPr lang="en-US" sz="1400" b="0" dirty="0">
                <a:solidFill>
                  <a:srgbClr val="000000"/>
                </a:solidFill>
                <a:latin typeface="Times New Roman" panose="02020603050405020304" pitchFamily="18" charset="0"/>
                <a:cs typeface="Times New Roman" panose="02020603050405020304" pitchFamily="18" charset="0"/>
              </a:rPr>
              <a:t>, R., A modified particle swarm optimizer, Proceedings of the 1998 IEEE World Congress </a:t>
            </a:r>
            <a:r>
              <a:rPr lang="fr-FR" sz="1400" b="0" dirty="0">
                <a:solidFill>
                  <a:srgbClr val="000000"/>
                </a:solidFill>
                <a:latin typeface="Times New Roman" panose="02020603050405020304" pitchFamily="18" charset="0"/>
                <a:cs typeface="Times New Roman" panose="02020603050405020304" pitchFamily="18" charset="0"/>
              </a:rPr>
              <a:t>on Computational Intelligence, pp. 69-73, 1998.</a:t>
            </a:r>
            <a:endParaRPr lang="en-US" sz="1400" b="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23</a:t>
            </a:fld>
            <a:endParaRPr lang="en-US" altLang="zh-CN" dirty="0"/>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带有收缩因子的粒子群算法</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en-US" altLang="zh-CN" b="1" dirty="0" err="1">
                    <a:solidFill>
                      <a:srgbClr val="FFFFFF"/>
                    </a:solidFill>
                    <a:latin typeface="Times New Roman" pitchFamily="18" charset="0"/>
                    <a:ea typeface="宋体" panose="02010600030101010101" pitchFamily="2" charset="-122"/>
                    <a:cs typeface="Times New Roman" pitchFamily="18" charset="0"/>
                  </a:rPr>
                  <a:t>Clerc</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a:solidFill>
                      <a:srgbClr val="FFFFFF"/>
                    </a:solidFill>
                    <a:latin typeface="Times New Roman" pitchFamily="18" charset="0"/>
                    <a:ea typeface="宋体" panose="02010600030101010101" pitchFamily="2" charset="-122"/>
                    <a:cs typeface="Times New Roman" pitchFamily="18" charset="0"/>
                  </a:rPr>
                  <a:t>Kennedy(2002)</a:t>
                </a:r>
                <a:r>
                  <a:rPr lang="zh-CN" altLang="en-US" b="1" dirty="0">
                    <a:solidFill>
                      <a:srgbClr val="FFFFFF"/>
                    </a:solidFill>
                    <a:latin typeface="Times New Roman" pitchFamily="18" charset="0"/>
                    <a:ea typeface="宋体" panose="02010600030101010101" pitchFamily="2" charset="-122"/>
                    <a:cs typeface="Times New Roman" pitchFamily="18" charset="0"/>
                  </a:rPr>
                  <a:t>在基本算法中引入收缩因子𝝌，将公式</a:t>
                </a:r>
                <a:r>
                  <a:rPr lang="en-US" altLang="zh-CN" b="1" dirty="0">
                    <a:solidFill>
                      <a:srgbClr val="FFFFFF"/>
                    </a:solidFill>
                    <a:latin typeface="Times New Roman" pitchFamily="18" charset="0"/>
                    <a:ea typeface="宋体" panose="02010600030101010101" pitchFamily="2" charset="-122"/>
                    <a:cs typeface="Times New Roman" pitchFamily="18" charset="0"/>
                  </a:rPr>
                  <a:t>(1)</a:t>
                </a:r>
                <a:r>
                  <a:rPr lang="zh-CN" altLang="en-US" b="1" dirty="0">
                    <a:solidFill>
                      <a:srgbClr val="FFFFFF"/>
                    </a:solidFill>
                    <a:latin typeface="Times New Roman" pitchFamily="18" charset="0"/>
                    <a:ea typeface="宋体" panose="02010600030101010101" pitchFamily="2" charset="-122"/>
                    <a:cs typeface="Times New Roman" pitchFamily="18" charset="0"/>
                  </a:rPr>
                  <a:t>修改为： </a:t>
                </a:r>
              </a:p>
              <a:p>
                <a:pPr marL="1409700" lvl="2" indent="-609600" eaLnBrk="1" hangingPunct="1">
                  <a:buClr>
                    <a:schemeClr val="tx1"/>
                  </a:buClr>
                  <a:buSzPct val="100000"/>
                  <a:buFont typeface="Arial" panose="020B0604020202020204" pitchFamily="34" charset="0"/>
                  <a:buChar char="•"/>
                  <a:defRPr/>
                </a:pP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𝒗</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r>
                      <a:rPr lang="zh-CN" altLang="en-US" b="1" i="1" smtClean="0">
                        <a:solidFill>
                          <a:srgbClr val="FFFFFF"/>
                        </a:solidFill>
                        <a:latin typeface="Cambria Math" panose="02040503050406030204" pitchFamily="18" charset="0"/>
                        <a:ea typeface="楷体_GB2312" pitchFamily="49" charset="-122"/>
                        <a:cs typeface="Times New Roman" pitchFamily="18" charset="0"/>
                      </a:rPr>
                      <m:t>𝝌</m:t>
                    </m:r>
                    <m:d>
                      <m:dPr>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𝒗</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sub>
                        </m:sSub>
                        <m:r>
                          <a:rPr lang="zh-CN" altLang="en-US" b="1" i="1">
                            <a:solidFill>
                              <a:srgbClr val="FFFFFF"/>
                            </a:solidFill>
                            <a:latin typeface="Cambria Math" panose="02040503050406030204" pitchFamily="18" charset="0"/>
                            <a:ea typeface="楷体_GB2312" pitchFamily="49" charset="-122"/>
                            <a:cs typeface="Times New Roman" pitchFamily="18" charset="0"/>
                          </a:rPr>
                          <m:t>𝝃</m:t>
                        </m:r>
                        <m:d>
                          <m:dPr>
                            <m:ctrlPr>
                              <a:rPr lang="en-US" altLang="zh-CN"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e>
                        </m:d>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𝟐</m:t>
                            </m:r>
                          </m:sub>
                        </m:sSub>
                        <m:r>
                          <a:rPr lang="zh-CN" altLang="en-US" b="1" i="1">
                            <a:solidFill>
                              <a:srgbClr val="FFFFFF"/>
                            </a:solidFill>
                            <a:latin typeface="Cambria Math" panose="02040503050406030204" pitchFamily="18" charset="0"/>
                            <a:ea typeface="楷体_GB2312" pitchFamily="49" charset="-122"/>
                            <a:cs typeface="Times New Roman" pitchFamily="18" charset="0"/>
                          </a:rPr>
                          <m:t>𝜼</m:t>
                        </m:r>
                        <m:d>
                          <m:dPr>
                            <m:ctrlPr>
                              <a:rPr lang="en-US" altLang="zh-CN"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𝒈𝒅</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𝒊𝒅</m:t>
                                </m:r>
                              </m:sub>
                            </m:sSub>
                          </m:e>
                        </m:d>
                      </m:e>
                    </m:d>
                  </m:oMath>
                </a14:m>
                <a:r>
                  <a:rPr lang="en-US" altLang="zh-CN" b="1" dirty="0">
                    <a:solidFill>
                      <a:srgbClr val="FFFFFF"/>
                    </a:solidFill>
                    <a:latin typeface="Times New Roman" pitchFamily="18" charset="0"/>
                    <a:ea typeface="宋体" panose="02010600030101010101" pitchFamily="2" charset="-122"/>
                    <a:cs typeface="Times New Roman" pitchFamily="18" charset="0"/>
                  </a:rPr>
                  <a:t>    (4)</a:t>
                </a: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这里</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zh-CN" altLang="en-US" b="1" i="1" smtClean="0">
                            <a:solidFill>
                              <a:srgbClr val="FFFFFF"/>
                            </a:solidFill>
                            <a:latin typeface="Cambria Math" panose="02040503050406030204" pitchFamily="18" charset="0"/>
                            <a:ea typeface="楷体_GB2312" pitchFamily="49" charset="-122"/>
                            <a:cs typeface="Times New Roman" pitchFamily="18" charset="0"/>
                          </a:rPr>
                          <m:t>𝝋</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𝟐</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&gt;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𝟒</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r>
                      <a:rPr lang="zh-CN" altLang="en-US" b="1" i="1">
                        <a:solidFill>
                          <a:srgbClr val="FFFFFF"/>
                        </a:solidFill>
                        <a:latin typeface="Cambria Math" panose="02040503050406030204" pitchFamily="18" charset="0"/>
                        <a:ea typeface="楷体_GB2312" pitchFamily="49" charset="-122"/>
                        <a:cs typeface="Times New Roman" pitchFamily="18" charset="0"/>
                      </a:rPr>
                      <m:t>𝝌</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f>
                      <m:fPr>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fPr>
                      <m:num>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num>
                      <m:den>
                        <m:r>
                          <a:rPr lang="zh-CN" altLang="en-US" b="1" i="1" smtClean="0">
                            <a:solidFill>
                              <a:srgbClr val="FFFFFF"/>
                            </a:solidFill>
                            <a:latin typeface="Cambria Math" panose="02040503050406030204" pitchFamily="18" charset="0"/>
                            <a:ea typeface="楷体_GB2312" pitchFamily="49" charset="-122"/>
                            <a:cs typeface="Times New Roman" pitchFamily="18" charset="0"/>
                          </a:rPr>
                          <m:t>𝝋</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ad>
                          <m:radPr>
                            <m:degHide m:val="on"/>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radPr>
                          <m:deg/>
                          <m:e>
                            <m:sSup>
                              <m:sSupPr>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sSupPr>
                              <m:e>
                                <m:r>
                                  <a:rPr lang="zh-CN" altLang="en-US" b="1" i="1" smtClean="0">
                                    <a:solidFill>
                                      <a:srgbClr val="FFFFFF"/>
                                    </a:solidFill>
                                    <a:latin typeface="Cambria Math" panose="02040503050406030204" pitchFamily="18" charset="0"/>
                                    <a:ea typeface="楷体_GB2312" pitchFamily="49" charset="-122"/>
                                    <a:cs typeface="Times New Roman" pitchFamily="18" charset="0"/>
                                  </a:rPr>
                                  <m:t>𝝋</m:t>
                                </m:r>
                              </m:e>
                              <m:sup>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sup>
                            </m:sSup>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𝟒</m:t>
                            </m:r>
                            <m:r>
                              <a:rPr lang="zh-CN" altLang="en-US" b="1" i="1" smtClean="0">
                                <a:solidFill>
                                  <a:srgbClr val="FFFFFF"/>
                                </a:solidFill>
                                <a:latin typeface="Cambria Math" panose="02040503050406030204" pitchFamily="18" charset="0"/>
                                <a:ea typeface="楷体_GB2312" pitchFamily="49" charset="-122"/>
                                <a:cs typeface="Times New Roman" pitchFamily="18" charset="0"/>
                              </a:rPr>
                              <m:t>𝝋</m:t>
                            </m:r>
                          </m:e>
                        </m:rad>
                      </m:den>
                    </m:f>
                  </m:oMath>
                </a14:m>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经验设置</a:t>
                </a:r>
                <a:r>
                  <a:rPr lang="en-US" altLang="zh-CN"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𝟐</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𝟎𝟓</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r>
                      <a:rPr lang="zh-CN" altLang="en-US" b="1" i="1">
                        <a:solidFill>
                          <a:srgbClr val="FFFFFF"/>
                        </a:solidFill>
                        <a:latin typeface="Cambria Math" panose="02040503050406030204" pitchFamily="18" charset="0"/>
                        <a:ea typeface="楷体_GB2312" pitchFamily="49" charset="-122"/>
                        <a:cs typeface="Times New Roman" pitchFamily="18" charset="0"/>
                      </a:rPr>
                      <m:t>𝝌</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𝟎</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𝟕𝟐𝟗𝟖</m:t>
                    </m:r>
                  </m:oMath>
                </a14:m>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若采用这样的参数设置：</a:t>
                </a:r>
                <a14:m>
                  <m:oMath xmlns:m="http://schemas.openxmlformats.org/officeDocument/2006/math">
                    <m:r>
                      <a:rPr lang="en-US" altLang="zh-CN" b="1" i="1" smtClean="0">
                        <a:solidFill>
                          <a:srgbClr val="FFFFFF"/>
                        </a:solidFill>
                        <a:latin typeface="Cambria Math" panose="02040503050406030204" pitchFamily="18" charset="0"/>
                        <a:ea typeface="楷体_GB2312" pitchFamily="49" charset="-122"/>
                        <a:cs typeface="Times New Roman" pitchFamily="18" charset="0"/>
                      </a:rPr>
                      <m:t>𝒘</m:t>
                    </m:r>
                    <m:r>
                      <a:rPr lang="en-US" altLang="zh-CN" b="1" i="1">
                        <a:solidFill>
                          <a:srgbClr val="FFFFFF"/>
                        </a:solidFill>
                        <a:latin typeface="Cambria Math" panose="02040503050406030204" pitchFamily="18" charset="0"/>
                        <a:ea typeface="楷体_GB2312" pitchFamily="49" charset="-122"/>
                        <a:cs typeface="Times New Roman" pitchFamily="18" charset="0"/>
                      </a:rPr>
                      <m:t>=</m:t>
                    </m:r>
                    <m:r>
                      <a:rPr lang="en-US" altLang="zh-CN" b="1" i="1">
                        <a:solidFill>
                          <a:srgbClr val="FFFFFF"/>
                        </a:solidFill>
                        <a:latin typeface="Cambria Math" panose="02040503050406030204" pitchFamily="18" charset="0"/>
                        <a:ea typeface="楷体_GB2312" pitchFamily="49" charset="-122"/>
                        <a:cs typeface="Times New Roman" pitchFamily="18" charset="0"/>
                      </a:rPr>
                      <m:t>𝟎</m:t>
                    </m:r>
                    <m:r>
                      <a:rPr lang="en-US" altLang="zh-CN" b="1" i="1">
                        <a:solidFill>
                          <a:srgbClr val="FFFFFF"/>
                        </a:solidFill>
                        <a:latin typeface="Cambria Math" panose="02040503050406030204" pitchFamily="18" charset="0"/>
                        <a:ea typeface="楷体_GB2312" pitchFamily="49" charset="-122"/>
                        <a:cs typeface="Times New Roman" pitchFamily="18" charset="0"/>
                      </a:rPr>
                      <m:t>.</m:t>
                    </m:r>
                    <m:r>
                      <a:rPr lang="en-US" altLang="zh-CN" b="1" i="1">
                        <a:solidFill>
                          <a:srgbClr val="FFFFFF"/>
                        </a:solidFill>
                        <a:latin typeface="Cambria Math" panose="02040503050406030204" pitchFamily="18" charset="0"/>
                        <a:ea typeface="楷体_GB2312" pitchFamily="49" charset="-122"/>
                        <a:cs typeface="Times New Roman" pitchFamily="18" charset="0"/>
                      </a:rPr>
                      <m:t>𝟕𝟐𝟗𝟖</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𝟐</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𝟏</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𝟒𝟗𝟔𝟏𝟖</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，则两种标准算法等价</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22" t="-4052" r="-2680"/>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标准算法</a:t>
            </a:r>
          </a:p>
        </p:txBody>
      </p:sp>
      <p:sp>
        <p:nvSpPr>
          <p:cNvPr id="6" name="object 71"/>
          <p:cNvSpPr txBox="1"/>
          <p:nvPr/>
        </p:nvSpPr>
        <p:spPr>
          <a:xfrm>
            <a:off x="539552" y="6022449"/>
            <a:ext cx="8100000" cy="430887"/>
          </a:xfrm>
          <a:prstGeom prst="rect">
            <a:avLst/>
          </a:prstGeom>
          <a:solidFill>
            <a:schemeClr val="tx1"/>
          </a:solidFill>
        </p:spPr>
        <p:txBody>
          <a:bodyPr vert="horz" wrap="square" lIns="0" tIns="0" rIns="0" bIns="0" rtlCol="0">
            <a:spAutoFit/>
          </a:bodyPr>
          <a:lstStyle/>
          <a:p>
            <a:pPr algn="just"/>
            <a:r>
              <a:rPr lang="en-US" sz="1400" b="0" dirty="0" err="1">
                <a:solidFill>
                  <a:srgbClr val="000000"/>
                </a:solidFill>
                <a:latin typeface="Times New Roman" panose="02020603050405020304" pitchFamily="18" charset="0"/>
                <a:cs typeface="Times New Roman" panose="02020603050405020304" pitchFamily="18" charset="0"/>
              </a:rPr>
              <a:t>Clerc</a:t>
            </a:r>
            <a:r>
              <a:rPr lang="en-US" sz="1400" b="0" dirty="0">
                <a:solidFill>
                  <a:srgbClr val="000000"/>
                </a:solidFill>
                <a:latin typeface="Times New Roman" panose="02020603050405020304" pitchFamily="18" charset="0"/>
                <a:cs typeface="Times New Roman" panose="02020603050405020304" pitchFamily="18" charset="0"/>
              </a:rPr>
              <a:t>, M., Kennedy, J., The particle swarm - explosion, stability, and convergence in a multidimensional complex space, IEEE Transactions on Evolutionary Computation, 6(1):58-73, 2002.</a:t>
            </a:r>
          </a:p>
        </p:txBody>
      </p:sp>
    </p:spTree>
    <p:extLst>
      <p:ext uri="{BB962C8B-B14F-4D97-AF65-F5344CB8AC3E}">
        <p14:creationId xmlns:p14="http://schemas.microsoft.com/office/powerpoint/2010/main" val="597927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24</a:t>
            </a:fld>
            <a:endParaRPr lang="en-US" altLang="zh-CN" dirty="0"/>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Times New Roman" pitchFamily="18" charset="0"/>
                    <a:cs typeface="Times New Roman" pitchFamily="18" charset="0"/>
                  </a:rPr>
                  <a:t>计算举例</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求解无约束优化问题：</a:t>
                </a:r>
                <a:r>
                  <a:rPr lang="en-US" altLang="zh-CN" b="1" dirty="0">
                    <a:solidFill>
                      <a:srgbClr val="FFFFFF"/>
                    </a:solidFill>
                    <a:latin typeface="Times New Roman" pitchFamily="18" charset="0"/>
                    <a:ea typeface="宋体" panose="02010600030101010101" pitchFamily="2" charset="-122"/>
                    <a:cs typeface="Times New Roman" pitchFamily="18" charset="0"/>
                  </a:rPr>
                  <a:t>2</a:t>
                </a:r>
                <a:r>
                  <a:rPr lang="zh-CN" altLang="en-US" b="1" dirty="0">
                    <a:solidFill>
                      <a:srgbClr val="FFFFFF"/>
                    </a:solidFill>
                    <a:latin typeface="Times New Roman" pitchFamily="18" charset="0"/>
                    <a:ea typeface="宋体" panose="02010600030101010101" pitchFamily="2" charset="-122"/>
                    <a:cs typeface="Times New Roman" pitchFamily="18" charset="0"/>
                  </a:rPr>
                  <a:t>维</a:t>
                </a:r>
                <a:r>
                  <a:rPr lang="en-US" altLang="zh-CN" b="1" dirty="0">
                    <a:solidFill>
                      <a:srgbClr val="FFFFFF"/>
                    </a:solidFill>
                    <a:latin typeface="Times New Roman" pitchFamily="18" charset="0"/>
                    <a:ea typeface="宋体" panose="02010600030101010101" pitchFamily="2" charset="-122"/>
                    <a:cs typeface="Times New Roman" pitchFamily="18" charset="0"/>
                  </a:rPr>
                  <a:t>Sphere</a:t>
                </a:r>
                <a:r>
                  <a:rPr lang="zh-CN" altLang="en-US" b="1" dirty="0">
                    <a:solidFill>
                      <a:srgbClr val="FFFFFF"/>
                    </a:solidFill>
                    <a:latin typeface="Times New Roman" pitchFamily="18" charset="0"/>
                    <a:ea typeface="宋体" panose="02010600030101010101" pitchFamily="2" charset="-122"/>
                    <a:cs typeface="Times New Roman" pitchFamily="18" charset="0"/>
                  </a:rPr>
                  <a:t>函数</a:t>
                </a:r>
                <a:r>
                  <a:rPr lang="en-US" altLang="zh-CN" b="1" dirty="0">
                    <a:solidFill>
                      <a:srgbClr val="FFFFFF"/>
                    </a:solidFill>
                    <a:latin typeface="+mn-ea"/>
                    <a:cs typeface="Times New Roman" pitchFamily="18" charset="0"/>
                  </a:rPr>
                  <a:t>(</a:t>
                </a:r>
                <a:r>
                  <a:rPr lang="en-US" altLang="zh-CN" b="1" dirty="0">
                    <a:solidFill>
                      <a:srgbClr val="FFFFFF"/>
                    </a:solidFill>
                    <a:latin typeface="Times New Roman" pitchFamily="18" charset="0"/>
                    <a:ea typeface="宋体" panose="02010600030101010101" pitchFamily="2" charset="-122"/>
                    <a:cs typeface="Times New Roman" pitchFamily="18" charset="0"/>
                  </a:rPr>
                  <a:t>D=2</a:t>
                </a:r>
                <a:r>
                  <a:rPr lang="en-US" altLang="zh-CN" b="1" dirty="0">
                    <a:solidFill>
                      <a:srgbClr val="FFFFFF"/>
                    </a:solidFill>
                    <a:latin typeface="+mn-ea"/>
                    <a:cs typeface="Times New Roman" pitchFamily="18" charset="0"/>
                  </a:rPr>
                  <a:t>)</a:t>
                </a:r>
              </a:p>
              <a:p>
                <a:pPr marL="400050" lvl="1" indent="0" eaLnBrk="1" hangingPunct="1">
                  <a:buClr>
                    <a:schemeClr val="tx1"/>
                  </a:buClr>
                  <a:buSzPct val="100000"/>
                  <a:buNone/>
                  <a:defRPr/>
                </a:pPr>
                <a:endParaRPr lang="en-US" altLang="zh-CN" b="1" i="1" dirty="0">
                  <a:solidFill>
                    <a:srgbClr val="FFFFFF"/>
                  </a:solidFill>
                  <a:latin typeface="Cambria Math" panose="02040503050406030204" pitchFamily="18" charset="0"/>
                  <a:ea typeface="宋体" panose="02010600030101010101" pitchFamily="2" charset="-122"/>
                  <a:cs typeface="Times New Roman" pitchFamily="18" charset="0"/>
                </a:endParaRPr>
              </a:p>
              <a:p>
                <a:pPr marL="400050" lvl="1" indent="0" eaLnBrk="1" hangingPunct="1">
                  <a:buClr>
                    <a:schemeClr val="tx1"/>
                  </a:buClr>
                  <a:buSzPct val="100000"/>
                  <a:buNone/>
                  <a:defRPr/>
                </a:pPr>
                <a14:m>
                  <m:oMathPara xmlns:m="http://schemas.openxmlformats.org/officeDocument/2006/math">
                    <m:oMathParaPr>
                      <m:jc m:val="centerGroup"/>
                    </m:oMathParaPr>
                    <m:oMath xmlns:m="http://schemas.openxmlformats.org/officeDocument/2006/math">
                      <m:r>
                        <a:rPr lang="en-US" altLang="zh-CN" b="1" i="1" smtClean="0">
                          <a:solidFill>
                            <a:srgbClr val="FFFFFF"/>
                          </a:solidFill>
                          <a:latin typeface="Cambria Math" panose="02040503050406030204" pitchFamily="18" charset="0"/>
                          <a:ea typeface="楷体_GB2312" pitchFamily="49" charset="-122"/>
                          <a:cs typeface="Times New Roman" pitchFamily="18" charset="0"/>
                        </a:rPr>
                        <m:t>𝒎𝒊𝒏𝒇</m:t>
                      </m:r>
                      <m:d>
                        <m:dPr>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dPr>
                        <m:e>
                          <m:r>
                            <a:rPr lang="en-US" altLang="zh-CN" b="1" i="1" smtClean="0">
                              <a:solidFill>
                                <a:srgbClr val="FFFFFF"/>
                              </a:solidFill>
                              <a:latin typeface="Cambria Math" panose="02040503050406030204" pitchFamily="18" charset="0"/>
                              <a:ea typeface="楷体_GB2312" pitchFamily="49" charset="-122"/>
                              <a:cs typeface="Times New Roman" pitchFamily="18" charset="0"/>
                            </a:rPr>
                            <m:t>𝒙</m:t>
                          </m:r>
                        </m:e>
                      </m:d>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nary>
                        <m:naryPr>
                          <m:chr m:val="∑"/>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naryPr>
                        <m:sub>
                          <m:r>
                            <m:rPr>
                              <m:brk m:alnAt="23"/>
                            </m:rPr>
                            <a:rPr lang="en-US" altLang="zh-CN" b="1" i="1" smtClean="0">
                              <a:solidFill>
                                <a:srgbClr val="FFFFFF"/>
                              </a:solidFill>
                              <a:latin typeface="Cambria Math" panose="02040503050406030204" pitchFamily="18" charset="0"/>
                              <a:ea typeface="楷体_GB2312" pitchFamily="49" charset="-122"/>
                              <a:cs typeface="Times New Roman" pitchFamily="18" charset="0"/>
                            </a:rPr>
                            <m:t>𝒊</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𝟏</m:t>
                          </m:r>
                        </m:sub>
                        <m:sup>
                          <m:r>
                            <a:rPr lang="en-US" altLang="zh-CN" b="1" i="1" smtClean="0">
                              <a:solidFill>
                                <a:srgbClr val="FFFFFF"/>
                              </a:solidFill>
                              <a:latin typeface="Cambria Math" panose="02040503050406030204" pitchFamily="18" charset="0"/>
                              <a:ea typeface="楷体_GB2312" pitchFamily="49" charset="-122"/>
                              <a:cs typeface="Times New Roman" pitchFamily="18" charset="0"/>
                            </a:rPr>
                            <m:t>𝑫</m:t>
                          </m:r>
                        </m:sup>
                        <m:e>
                          <m:sSubSup>
                            <m:sSubSup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SupPr>
                            <m:e>
                              <m:r>
                                <a:rPr lang="en-US" altLang="zh-CN"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b="1" i="1">
                                  <a:solidFill>
                                    <a:srgbClr val="FFFFFF"/>
                                  </a:solidFill>
                                  <a:latin typeface="Cambria Math" panose="02040503050406030204" pitchFamily="18" charset="0"/>
                                  <a:ea typeface="楷体_GB2312" pitchFamily="49" charset="-122"/>
                                  <a:cs typeface="Times New Roman" pitchFamily="18" charset="0"/>
                                </a:rPr>
                                <m:t>𝒊</m:t>
                              </m:r>
                            </m:sub>
                            <m:sup>
                              <m:r>
                                <a:rPr lang="en-US" altLang="zh-CN" b="1" i="1">
                                  <a:solidFill>
                                    <a:srgbClr val="FFFFFF"/>
                                  </a:solidFill>
                                  <a:latin typeface="Cambria Math" panose="02040503050406030204" pitchFamily="18" charset="0"/>
                                  <a:ea typeface="楷体_GB2312" pitchFamily="49" charset="-122"/>
                                  <a:cs typeface="Times New Roman" pitchFamily="18" charset="0"/>
                                </a:rPr>
                                <m:t>𝟐</m:t>
                              </m:r>
                            </m:sup>
                          </m:sSubSup>
                        </m:e>
                      </m:nary>
                    </m:oMath>
                  </m:oMathPara>
                </a14:m>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400050" lvl="1" indent="0" eaLnBrk="1" hangingPunct="1">
                  <a:buClr>
                    <a:schemeClr val="tx1"/>
                  </a:buClr>
                  <a:buSzPct val="100000"/>
                  <a:buNone/>
                  <a:defRPr/>
                </a:pPr>
                <a:endParaRPr lang="en-US" altLang="zh-CN" b="1" i="1" dirty="0">
                  <a:solidFill>
                    <a:srgbClr val="FFFFFF"/>
                  </a:solidFill>
                  <a:latin typeface="Cambria Math" panose="02040503050406030204" pitchFamily="18" charset="0"/>
                  <a:ea typeface="宋体" panose="02010600030101010101" pitchFamily="2" charset="-122"/>
                  <a:cs typeface="Times New Roman" pitchFamily="18" charset="0"/>
                </a:endParaRPr>
              </a:p>
              <a:p>
                <a:pPr marL="400050" lvl="1" indent="0" eaLnBrk="1" hangingPunct="1">
                  <a:buClr>
                    <a:schemeClr val="tx1"/>
                  </a:buClr>
                  <a:buSzPct val="100000"/>
                  <a:buNone/>
                  <a:defRPr/>
                </a:pPr>
                <a:endParaRPr lang="zh-CN" altLang="en-US"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22" t="-4052"/>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标准算法</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25</a:t>
            </a:fld>
            <a:endParaRPr lang="en-US" altLang="zh-CN" dirty="0"/>
          </a:p>
        </p:txBody>
      </p:sp>
      <mc:AlternateContent xmlns:mc="http://schemas.openxmlformats.org/markup-compatibility/2006">
        <mc:Choice xmlns:a14="http://schemas.microsoft.com/office/drawing/2010/main"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Times New Roman" pitchFamily="18" charset="0"/>
                    <a:cs typeface="Times New Roman" pitchFamily="18" charset="0"/>
                  </a:rPr>
                  <a:t>计算举例</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算法参数设置</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初始化范围：设定为</a:t>
                </a:r>
                <a:r>
                  <a:rPr lang="en-US" altLang="zh-CN" b="1" dirty="0">
                    <a:solidFill>
                      <a:srgbClr val="FFFFFF"/>
                    </a:solidFill>
                    <a:latin typeface="Times New Roman" pitchFamily="18" charset="0"/>
                    <a:ea typeface="宋体" panose="02010600030101010101" pitchFamily="2" charset="-122"/>
                    <a:cs typeface="Times New Roman" pitchFamily="18" charset="0"/>
                  </a:rPr>
                  <a:t>[-10</a:t>
                </a:r>
                <a:r>
                  <a:rPr lang="zh-CN" altLang="en-US" b="1" dirty="0">
                    <a:solidFill>
                      <a:srgbClr val="FFFFFF"/>
                    </a:solidFill>
                    <a:latin typeface="Times New Roman" pitchFamily="18" charset="0"/>
                    <a:ea typeface="宋体" panose="02010600030101010101" pitchFamily="2" charset="-122"/>
                    <a:cs typeface="Times New Roman" pitchFamily="18" charset="0"/>
                  </a:rPr>
                  <a:t>，</a:t>
                </a:r>
                <a:r>
                  <a:rPr lang="en-US" altLang="zh-CN" b="1" dirty="0">
                    <a:solidFill>
                      <a:srgbClr val="FFFFFF"/>
                    </a:solidFill>
                    <a:latin typeface="Times New Roman" pitchFamily="18" charset="0"/>
                    <a:ea typeface="宋体" panose="02010600030101010101" pitchFamily="2" charset="-122"/>
                    <a:cs typeface="Times New Roman" pitchFamily="18" charset="0"/>
                  </a:rPr>
                  <a:t>10]</a:t>
                </a:r>
                <a:endParaRPr lang="zh-CN" altLang="en-US"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种群大小：</a:t>
                </a:r>
                <a:r>
                  <a:rPr lang="en-US" altLang="zh-CN" b="1" dirty="0">
                    <a:solidFill>
                      <a:srgbClr val="FFFFFF"/>
                    </a:solidFill>
                    <a:latin typeface="Times New Roman" pitchFamily="18" charset="0"/>
                    <a:ea typeface="宋体" panose="02010600030101010101" pitchFamily="2" charset="-122"/>
                    <a:cs typeface="Times New Roman" pitchFamily="18" charset="0"/>
                  </a:rPr>
                  <a:t>m=5</a:t>
                </a:r>
                <a:endParaRPr lang="zh-CN" altLang="en-US"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惯性权重：</a:t>
                </a:r>
                <a:r>
                  <a:rPr lang="en-US" altLang="zh-CN" b="1" dirty="0">
                    <a:solidFill>
                      <a:srgbClr val="FFFFFF"/>
                    </a:solidFill>
                    <a:ea typeface="宋体" panose="02010600030101010101" pitchFamily="2" charset="-122"/>
                    <a:cs typeface="Times New Roman" pitchFamily="18" charset="0"/>
                  </a:rPr>
                  <a:t> </a:t>
                </a:r>
                <a14:m>
                  <m:oMath xmlns:m="http://schemas.openxmlformats.org/officeDocument/2006/math">
                    <m:r>
                      <a:rPr lang="en-US" altLang="zh-CN" b="1" i="1">
                        <a:solidFill>
                          <a:srgbClr val="FFFFFF"/>
                        </a:solidFill>
                        <a:latin typeface="Cambria Math" panose="02040503050406030204" pitchFamily="18" charset="0"/>
                        <a:ea typeface="楷体_GB2312" pitchFamily="49" charset="-122"/>
                        <a:cs typeface="Times New Roman" pitchFamily="18" charset="0"/>
                      </a:rPr>
                      <m:t>𝒘</m:t>
                    </m:r>
                    <m:r>
                      <a:rPr lang="en-US" altLang="zh-CN" b="1" i="1">
                        <a:solidFill>
                          <a:srgbClr val="FFFFFF"/>
                        </a:solidFill>
                        <a:latin typeface="Cambria Math" panose="02040503050406030204" pitchFamily="18" charset="0"/>
                        <a:ea typeface="楷体_GB2312" pitchFamily="49" charset="-122"/>
                        <a:cs typeface="Times New Roman" pitchFamily="18" charset="0"/>
                      </a:rPr>
                      <m:t>=</m:t>
                    </m:r>
                    <m:r>
                      <a:rPr lang="en-US" altLang="zh-CN" b="1" i="1">
                        <a:solidFill>
                          <a:srgbClr val="FFFFFF"/>
                        </a:solidFill>
                        <a:latin typeface="Cambria Math" panose="02040503050406030204" pitchFamily="18" charset="0"/>
                        <a:ea typeface="楷体_GB2312" pitchFamily="49" charset="-122"/>
                        <a:cs typeface="Times New Roman" pitchFamily="18" charset="0"/>
                      </a:rPr>
                      <m:t>𝟎</m:t>
                    </m:r>
                    <m:r>
                      <a:rPr lang="en-US" altLang="zh-CN" b="1" i="1">
                        <a:solidFill>
                          <a:srgbClr val="FFFFFF"/>
                        </a:solidFill>
                        <a:latin typeface="Cambria Math" panose="02040503050406030204" pitchFamily="18" charset="0"/>
                        <a:ea typeface="楷体_GB2312" pitchFamily="49" charset="-122"/>
                        <a:cs typeface="Times New Roman" pitchFamily="18" charset="0"/>
                      </a:rPr>
                      <m:t>.</m:t>
                    </m:r>
                    <m:r>
                      <a:rPr lang="en-US" altLang="zh-CN" b="1" i="1">
                        <a:solidFill>
                          <a:srgbClr val="FFFFFF"/>
                        </a:solidFill>
                        <a:latin typeface="Cambria Math" panose="02040503050406030204" pitchFamily="18" charset="0"/>
                        <a:ea typeface="楷体_GB2312" pitchFamily="49" charset="-122"/>
                        <a:cs typeface="Times New Roman" pitchFamily="18" charset="0"/>
                      </a:rPr>
                      <m:t>𝟕𝟐𝟗𝟖</m:t>
                    </m:r>
                  </m:oMath>
                </a14:m>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ea typeface="宋体" panose="02010600030101010101" pitchFamily="2" charset="-122"/>
                    <a:cs typeface="Times New Roman" pitchFamily="18" charset="0"/>
                  </a:rPr>
                  <a:t>学习因子：</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𝟐</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r>
                      <a:rPr lang="en-US" altLang="zh-CN" b="1" i="1">
                        <a:solidFill>
                          <a:srgbClr val="FFFFFF"/>
                        </a:solidFill>
                        <a:latin typeface="Cambria Math" panose="02040503050406030204" pitchFamily="18" charset="0"/>
                        <a:ea typeface="楷体_GB2312" pitchFamily="49" charset="-122"/>
                        <a:cs typeface="Times New Roman" pitchFamily="18" charset="0"/>
                      </a:rPr>
                      <m:t>𝟏</m:t>
                    </m:r>
                    <m:r>
                      <a:rPr lang="en-US" altLang="zh-CN" b="1" i="1">
                        <a:solidFill>
                          <a:srgbClr val="FFFFFF"/>
                        </a:solidFill>
                        <a:latin typeface="Cambria Math" panose="02040503050406030204" pitchFamily="18" charset="0"/>
                        <a:ea typeface="楷体_GB2312" pitchFamily="49" charset="-122"/>
                        <a:cs typeface="Times New Roman" pitchFamily="18" charset="0"/>
                      </a:rPr>
                      <m:t>.</m:t>
                    </m:r>
                    <m:r>
                      <a:rPr lang="en-US" altLang="zh-CN" b="1" i="1">
                        <a:solidFill>
                          <a:srgbClr val="FFFFFF"/>
                        </a:solidFill>
                        <a:latin typeface="Cambria Math" panose="02040503050406030204" pitchFamily="18" charset="0"/>
                        <a:ea typeface="楷体_GB2312" pitchFamily="49" charset="-122"/>
                        <a:cs typeface="Times New Roman" pitchFamily="18" charset="0"/>
                      </a:rPr>
                      <m:t>𝟒𝟗𝟔𝟏𝟖</m:t>
                    </m:r>
                    <m:r>
                      <a:rPr lang="en-US" altLang="zh-CN" b="1" i="1">
                        <a:solidFill>
                          <a:srgbClr val="FFFFFF"/>
                        </a:solidFill>
                        <a:latin typeface="Cambria Math" panose="02040503050406030204" pitchFamily="18" charset="0"/>
                        <a:ea typeface="楷体_GB2312" pitchFamily="49" charset="-122"/>
                        <a:cs typeface="Times New Roman" pitchFamily="18" charset="0"/>
                      </a:rPr>
                      <m:t> </m:t>
                    </m:r>
                  </m:oMath>
                </a14:m>
                <a:endParaRPr lang="zh-CN" altLang="en-US" b="1" dirty="0">
                  <a:solidFill>
                    <a:srgbClr val="FFFFFF"/>
                  </a:solidFill>
                  <a:latin typeface="Times New Roman" pitchFamily="18" charset="0"/>
                  <a:ea typeface="宋体" panose="02010600030101010101" pitchFamily="2" charset="-122"/>
                  <a:cs typeface="Times New Roman" pitchFamily="18" charset="0"/>
                </a:endParaRPr>
              </a:p>
            </p:txBody>
          </p:sp>
        </mc:Choice>
        <mc:Fallback>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22" t="-4052"/>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标准算法</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26</a:t>
            </a:fld>
            <a:endParaRPr lang="en-US" altLang="zh-CN" dirty="0"/>
          </a:p>
        </p:txBody>
      </p:sp>
      <p:graphicFrame>
        <p:nvGraphicFramePr>
          <p:cNvPr id="14" name="表格 13">
            <a:extLst>
              <a:ext uri="{FF2B5EF4-FFF2-40B4-BE49-F238E27FC236}">
                <a16:creationId xmlns:a16="http://schemas.microsoft.com/office/drawing/2014/main" id="{761AD203-64D4-40F2-B0B0-40F0AC75D896}"/>
              </a:ext>
            </a:extLst>
          </p:cNvPr>
          <p:cNvGraphicFramePr>
            <a:graphicFrameLocks noGrp="1"/>
          </p:cNvGraphicFramePr>
          <p:nvPr>
            <p:extLst>
              <p:ext uri="{D42A27DB-BD31-4B8C-83A1-F6EECF244321}">
                <p14:modId xmlns:p14="http://schemas.microsoft.com/office/powerpoint/2010/main" val="1918851760"/>
              </p:ext>
            </p:extLst>
          </p:nvPr>
        </p:nvGraphicFramePr>
        <p:xfrm>
          <a:off x="611560" y="2420888"/>
          <a:ext cx="8460001" cy="1800001"/>
        </p:xfrm>
        <a:graphic>
          <a:graphicData uri="http://schemas.openxmlformats.org/drawingml/2006/table">
            <a:tbl>
              <a:tblPr firstRow="1" bandRow="1">
                <a:tableStyleId>{5C22544A-7EE6-4342-B048-85BDC9FD1C3A}</a:tableStyleId>
              </a:tblPr>
              <a:tblGrid>
                <a:gridCol w="769091">
                  <a:extLst>
                    <a:ext uri="{9D8B030D-6E8A-4147-A177-3AD203B41FA5}">
                      <a16:colId xmlns:a16="http://schemas.microsoft.com/office/drawing/2014/main" val="649986541"/>
                    </a:ext>
                  </a:extLst>
                </a:gridCol>
                <a:gridCol w="769091">
                  <a:extLst>
                    <a:ext uri="{9D8B030D-6E8A-4147-A177-3AD203B41FA5}">
                      <a16:colId xmlns:a16="http://schemas.microsoft.com/office/drawing/2014/main" val="495595916"/>
                    </a:ext>
                  </a:extLst>
                </a:gridCol>
                <a:gridCol w="769091">
                  <a:extLst>
                    <a:ext uri="{9D8B030D-6E8A-4147-A177-3AD203B41FA5}">
                      <a16:colId xmlns:a16="http://schemas.microsoft.com/office/drawing/2014/main" val="3355533482"/>
                    </a:ext>
                  </a:extLst>
                </a:gridCol>
                <a:gridCol w="769091">
                  <a:extLst>
                    <a:ext uri="{9D8B030D-6E8A-4147-A177-3AD203B41FA5}">
                      <a16:colId xmlns:a16="http://schemas.microsoft.com/office/drawing/2014/main" val="3229354224"/>
                    </a:ext>
                  </a:extLst>
                </a:gridCol>
                <a:gridCol w="769091">
                  <a:extLst>
                    <a:ext uri="{9D8B030D-6E8A-4147-A177-3AD203B41FA5}">
                      <a16:colId xmlns:a16="http://schemas.microsoft.com/office/drawing/2014/main" val="1614805155"/>
                    </a:ext>
                  </a:extLst>
                </a:gridCol>
                <a:gridCol w="769091">
                  <a:extLst>
                    <a:ext uri="{9D8B030D-6E8A-4147-A177-3AD203B41FA5}">
                      <a16:colId xmlns:a16="http://schemas.microsoft.com/office/drawing/2014/main" val="646865543"/>
                    </a:ext>
                  </a:extLst>
                </a:gridCol>
                <a:gridCol w="769091">
                  <a:extLst>
                    <a:ext uri="{9D8B030D-6E8A-4147-A177-3AD203B41FA5}">
                      <a16:colId xmlns:a16="http://schemas.microsoft.com/office/drawing/2014/main" val="1159216929"/>
                    </a:ext>
                  </a:extLst>
                </a:gridCol>
                <a:gridCol w="769091">
                  <a:extLst>
                    <a:ext uri="{9D8B030D-6E8A-4147-A177-3AD203B41FA5}">
                      <a16:colId xmlns:a16="http://schemas.microsoft.com/office/drawing/2014/main" val="3652547377"/>
                    </a:ext>
                  </a:extLst>
                </a:gridCol>
                <a:gridCol w="769091">
                  <a:extLst>
                    <a:ext uri="{9D8B030D-6E8A-4147-A177-3AD203B41FA5}">
                      <a16:colId xmlns:a16="http://schemas.microsoft.com/office/drawing/2014/main" val="2356612476"/>
                    </a:ext>
                  </a:extLst>
                </a:gridCol>
                <a:gridCol w="769091">
                  <a:extLst>
                    <a:ext uri="{9D8B030D-6E8A-4147-A177-3AD203B41FA5}">
                      <a16:colId xmlns:a16="http://schemas.microsoft.com/office/drawing/2014/main" val="663584816"/>
                    </a:ext>
                  </a:extLst>
                </a:gridCol>
                <a:gridCol w="769091">
                  <a:extLst>
                    <a:ext uri="{9D8B030D-6E8A-4147-A177-3AD203B41FA5}">
                      <a16:colId xmlns:a16="http://schemas.microsoft.com/office/drawing/2014/main" val="487811465"/>
                    </a:ext>
                  </a:extLst>
                </a:gridCol>
              </a:tblGrid>
              <a:tr h="309926">
                <a:tc gridSpan="2">
                  <a:txBody>
                    <a:bodyPr/>
                    <a:lstStyle/>
                    <a:p>
                      <a:pPr algn="ctr"/>
                      <a:r>
                        <a:rPr lang="en-US" altLang="zh-CN" sz="1400" dirty="0">
                          <a:solidFill>
                            <a:srgbClr val="FFFF00"/>
                          </a:solidFill>
                          <a:latin typeface="Times New Roman" panose="02020603050405020304" pitchFamily="18" charset="0"/>
                          <a:cs typeface="Times New Roman" panose="02020603050405020304" pitchFamily="18" charset="0"/>
                        </a:rPr>
                        <a:t>x</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endParaRPr lang="zh-CN" altLang="en-US" dirty="0"/>
                    </a:p>
                  </a:txBody>
                  <a:tcPr>
                    <a:noFill/>
                  </a:tcPr>
                </a:tc>
                <a:tc gridSpan="2">
                  <a:txBody>
                    <a:bodyPr/>
                    <a:lstStyle/>
                    <a:p>
                      <a:pPr algn="ctr"/>
                      <a:r>
                        <a:rPr lang="en-US" altLang="zh-CN" sz="1400" dirty="0">
                          <a:solidFill>
                            <a:srgbClr val="FFFF00"/>
                          </a:solidFill>
                          <a:latin typeface="Times New Roman" panose="02020603050405020304" pitchFamily="18" charset="0"/>
                          <a:cs typeface="Times New Roman" panose="02020603050405020304" pitchFamily="18" charset="0"/>
                        </a:rPr>
                        <a:t>v</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endParaRPr lang="zh-CN" altLang="en-US" dirty="0"/>
                    </a:p>
                  </a:txBody>
                  <a:tcPr>
                    <a:noFill/>
                  </a:tcPr>
                </a:tc>
                <a:tc>
                  <a:txBody>
                    <a:bodyPr/>
                    <a:lstStyle/>
                    <a:p>
                      <a:pPr algn="ctr"/>
                      <a:r>
                        <a:rPr lang="en-US" altLang="zh-CN" sz="1400" dirty="0">
                          <a:solidFill>
                            <a:srgbClr val="FFFF00"/>
                          </a:solidFill>
                          <a:latin typeface="Times New Roman" panose="02020603050405020304" pitchFamily="18" charset="0"/>
                          <a:cs typeface="Times New Roman" panose="02020603050405020304" pitchFamily="18" charset="0"/>
                        </a:rPr>
                        <a:t>f</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gridSpan="2">
                  <a:txBody>
                    <a:bodyPr/>
                    <a:lstStyle/>
                    <a:p>
                      <a:pPr algn="ctr"/>
                      <a:r>
                        <a:rPr lang="en-US" altLang="zh-CN" sz="1400" dirty="0" err="1">
                          <a:solidFill>
                            <a:srgbClr val="FFFF00"/>
                          </a:solidFill>
                          <a:latin typeface="Times New Roman" panose="02020603050405020304" pitchFamily="18" charset="0"/>
                          <a:cs typeface="Times New Roman" panose="02020603050405020304" pitchFamily="18" charset="0"/>
                        </a:rPr>
                        <a:t>pbest</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endParaRPr lang="zh-CN" altLang="en-US" dirty="0"/>
                    </a:p>
                  </a:txBody>
                  <a:tcP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solidFill>
                            <a:srgbClr val="FFFF00"/>
                          </a:solidFill>
                          <a:latin typeface="Times New Roman" panose="02020603050405020304" pitchFamily="18" charset="0"/>
                          <a:cs typeface="Times New Roman" panose="02020603050405020304" pitchFamily="18" charset="0"/>
                        </a:rPr>
                        <a:t>gbest</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pPr algn="ctr"/>
                      <a:endParaRPr lang="zh-CN" altLang="en-US"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l-GR" altLang="zh-CN" sz="1400" dirty="0">
                          <a:solidFill>
                            <a:srgbClr val="FFFF00"/>
                          </a:solidFill>
                          <a:latin typeface="Times New Roman" panose="02020603050405020304" pitchFamily="18" charset="0"/>
                          <a:cs typeface="Times New Roman" panose="02020603050405020304" pitchFamily="18" charset="0"/>
                        </a:rPr>
                        <a:t>ζ</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l-GR" altLang="zh-CN" sz="1400" dirty="0">
                          <a:solidFill>
                            <a:srgbClr val="FFFF00"/>
                          </a:solidFill>
                          <a:latin typeface="Times New Roman" panose="02020603050405020304" pitchFamily="18" charset="0"/>
                          <a:cs typeface="Times New Roman" panose="02020603050405020304" pitchFamily="18" charset="0"/>
                        </a:rPr>
                        <a:t>η</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887474295"/>
                  </a:ext>
                </a:extLst>
              </a:tr>
              <a:tr h="298015">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62.45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-16.54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58.18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57.83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4173.52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62.45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-16.54 </a:t>
                      </a:r>
                    </a:p>
                  </a:txBody>
                  <a:tcPr marL="9525" marR="9525" marT="9525" marB="0" anchor="ctr">
                    <a:noFill/>
                  </a:tcPr>
                </a:tc>
                <a:tc rowSpan="5">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-0.97</a:t>
                      </a:r>
                    </a:p>
                  </a:txBody>
                  <a:tcPr marL="9525" marR="9525" marT="9525" marB="0" anchor="ctr">
                    <a:noFill/>
                  </a:tcPr>
                </a:tc>
                <a:tc rowSpan="5">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-23.08</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0.58 </a:t>
                      </a:r>
                    </a:p>
                  </a:txBody>
                  <a:tcPr marL="9525" marR="9525" marT="9525" marB="0" anchor="ctr">
                    <a:noFill/>
                  </a:tcPr>
                </a:tc>
                <a:tc>
                  <a:txBody>
                    <a:bodyPr/>
                    <a:lstStyle/>
                    <a:p>
                      <a:pPr algn="ctr" fontAlgn="b"/>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0.34 </a:t>
                      </a:r>
                    </a:p>
                  </a:txBody>
                  <a:tcPr marL="9525" marR="9525" marT="9525" marB="0" anchor="ctr">
                    <a:noFill/>
                  </a:tcPr>
                </a:tc>
                <a:extLst>
                  <a:ext uri="{0D108BD9-81ED-4DB2-BD59-A6C34878D82A}">
                    <a16:rowId xmlns:a16="http://schemas.microsoft.com/office/drawing/2014/main" val="1064991664"/>
                  </a:ext>
                </a:extLst>
              </a:tr>
              <a:tr h="298015">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-61.10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-68.18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-60.13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-45.10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8381.20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-0.97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-23.08 </a:t>
                      </a:r>
                    </a:p>
                  </a:txBody>
                  <a:tcPr marL="9525" marR="9525" marT="9525" marB="0" anchor="ctr">
                    <a:noFill/>
                  </a:tcPr>
                </a:tc>
                <a:tc vMerge="1">
                  <a:txBody>
                    <a:bodyPr/>
                    <a:lstStyle/>
                    <a:p>
                      <a:pPr algn="ctr" fontAlgn="b"/>
                      <a:endParaRPr lang="en-US" altLang="zh-CN" sz="1600" b="0"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0.13 </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0.61 </a:t>
                      </a:r>
                    </a:p>
                  </a:txBody>
                  <a:tcPr marL="9525" marR="9525" marT="9525" marB="0" anchor="ctr">
                    <a:noFill/>
                  </a:tcPr>
                </a:tc>
                <a:extLst>
                  <a:ext uri="{0D108BD9-81ED-4DB2-BD59-A6C34878D82A}">
                    <a16:rowId xmlns:a16="http://schemas.microsoft.com/office/drawing/2014/main" val="3728943543"/>
                  </a:ext>
                </a:extLst>
              </a:tr>
              <a:tr h="298015">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-66.77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-131.15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-52.34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-51.11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21657.54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-14.43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-80.03 </a:t>
                      </a: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a:txBody>
                    <a:bodyPr/>
                    <a:lstStyle/>
                    <a:p>
                      <a:pPr algn="ctr" fontAlgn="b"/>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0.07 </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0.09 </a:t>
                      </a:r>
                    </a:p>
                  </a:txBody>
                  <a:tcPr marL="9525" marR="9525" marT="9525" marB="0" anchor="ctr">
                    <a:noFill/>
                  </a:tcPr>
                </a:tc>
                <a:extLst>
                  <a:ext uri="{0D108BD9-81ED-4DB2-BD59-A6C34878D82A}">
                    <a16:rowId xmlns:a16="http://schemas.microsoft.com/office/drawing/2014/main" val="505746027"/>
                  </a:ext>
                </a:extLst>
              </a:tr>
              <a:tr h="298015">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-34.25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105.35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3.03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67.37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12270.59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-37.28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37.97 </a:t>
                      </a: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a:txBody>
                    <a:bodyPr/>
                    <a:lstStyle/>
                    <a:p>
                      <a:pPr algn="ctr" fontAlgn="b"/>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0.17 </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0.20 </a:t>
                      </a:r>
                    </a:p>
                  </a:txBody>
                  <a:tcPr marL="9525" marR="9525" marT="9525" marB="0" anchor="ctr">
                    <a:noFill/>
                  </a:tcPr>
                </a:tc>
                <a:extLst>
                  <a:ext uri="{0D108BD9-81ED-4DB2-BD59-A6C34878D82A}">
                    <a16:rowId xmlns:a16="http://schemas.microsoft.com/office/drawing/2014/main" val="3230504469"/>
                  </a:ext>
                </a:extLst>
              </a:tr>
              <a:tr h="298015">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-59.28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53.90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-65.82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-10.14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6418.72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6.55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64.04 </a:t>
                      </a: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0.28 </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0.55 </a:t>
                      </a:r>
                    </a:p>
                  </a:txBody>
                  <a:tcPr marL="9525" marR="9525" marT="9525" marB="0" anchor="ctr">
                    <a:noFill/>
                  </a:tcPr>
                </a:tc>
                <a:extLst>
                  <a:ext uri="{0D108BD9-81ED-4DB2-BD59-A6C34878D82A}">
                    <a16:rowId xmlns:a16="http://schemas.microsoft.com/office/drawing/2014/main" val="384675635"/>
                  </a:ext>
                </a:extLst>
              </a:tr>
            </a:tbl>
          </a:graphicData>
        </a:graphic>
      </p:graphicFrame>
      <p:graphicFrame>
        <p:nvGraphicFramePr>
          <p:cNvPr id="8" name="表格 7">
            <a:extLst>
              <a:ext uri="{FF2B5EF4-FFF2-40B4-BE49-F238E27FC236}">
                <a16:creationId xmlns:a16="http://schemas.microsoft.com/office/drawing/2014/main" id="{96127D37-8CCE-4BE3-AE44-665413E72129}"/>
              </a:ext>
            </a:extLst>
          </p:cNvPr>
          <p:cNvGraphicFramePr>
            <a:graphicFrameLocks noGrp="1"/>
          </p:cNvGraphicFramePr>
          <p:nvPr>
            <p:extLst>
              <p:ext uri="{D42A27DB-BD31-4B8C-83A1-F6EECF244321}">
                <p14:modId xmlns:p14="http://schemas.microsoft.com/office/powerpoint/2010/main" val="3213729811"/>
              </p:ext>
            </p:extLst>
          </p:nvPr>
        </p:nvGraphicFramePr>
        <p:xfrm>
          <a:off x="611560" y="332656"/>
          <a:ext cx="6921819" cy="1800001"/>
        </p:xfrm>
        <a:graphic>
          <a:graphicData uri="http://schemas.openxmlformats.org/drawingml/2006/table">
            <a:tbl>
              <a:tblPr firstRow="1" bandRow="1">
                <a:tableStyleId>{5C22544A-7EE6-4342-B048-85BDC9FD1C3A}</a:tableStyleId>
              </a:tblPr>
              <a:tblGrid>
                <a:gridCol w="769091">
                  <a:extLst>
                    <a:ext uri="{9D8B030D-6E8A-4147-A177-3AD203B41FA5}">
                      <a16:colId xmlns:a16="http://schemas.microsoft.com/office/drawing/2014/main" val="649986541"/>
                    </a:ext>
                  </a:extLst>
                </a:gridCol>
                <a:gridCol w="769091">
                  <a:extLst>
                    <a:ext uri="{9D8B030D-6E8A-4147-A177-3AD203B41FA5}">
                      <a16:colId xmlns:a16="http://schemas.microsoft.com/office/drawing/2014/main" val="495595916"/>
                    </a:ext>
                  </a:extLst>
                </a:gridCol>
                <a:gridCol w="769091">
                  <a:extLst>
                    <a:ext uri="{9D8B030D-6E8A-4147-A177-3AD203B41FA5}">
                      <a16:colId xmlns:a16="http://schemas.microsoft.com/office/drawing/2014/main" val="3355533482"/>
                    </a:ext>
                  </a:extLst>
                </a:gridCol>
                <a:gridCol w="769091">
                  <a:extLst>
                    <a:ext uri="{9D8B030D-6E8A-4147-A177-3AD203B41FA5}">
                      <a16:colId xmlns:a16="http://schemas.microsoft.com/office/drawing/2014/main" val="3229354224"/>
                    </a:ext>
                  </a:extLst>
                </a:gridCol>
                <a:gridCol w="769091">
                  <a:extLst>
                    <a:ext uri="{9D8B030D-6E8A-4147-A177-3AD203B41FA5}">
                      <a16:colId xmlns:a16="http://schemas.microsoft.com/office/drawing/2014/main" val="1614805155"/>
                    </a:ext>
                  </a:extLst>
                </a:gridCol>
                <a:gridCol w="769091">
                  <a:extLst>
                    <a:ext uri="{9D8B030D-6E8A-4147-A177-3AD203B41FA5}">
                      <a16:colId xmlns:a16="http://schemas.microsoft.com/office/drawing/2014/main" val="646865543"/>
                    </a:ext>
                  </a:extLst>
                </a:gridCol>
                <a:gridCol w="769091">
                  <a:extLst>
                    <a:ext uri="{9D8B030D-6E8A-4147-A177-3AD203B41FA5}">
                      <a16:colId xmlns:a16="http://schemas.microsoft.com/office/drawing/2014/main" val="1159216929"/>
                    </a:ext>
                  </a:extLst>
                </a:gridCol>
                <a:gridCol w="769091">
                  <a:extLst>
                    <a:ext uri="{9D8B030D-6E8A-4147-A177-3AD203B41FA5}">
                      <a16:colId xmlns:a16="http://schemas.microsoft.com/office/drawing/2014/main" val="3652547377"/>
                    </a:ext>
                  </a:extLst>
                </a:gridCol>
                <a:gridCol w="769091">
                  <a:extLst>
                    <a:ext uri="{9D8B030D-6E8A-4147-A177-3AD203B41FA5}">
                      <a16:colId xmlns:a16="http://schemas.microsoft.com/office/drawing/2014/main" val="2356612476"/>
                    </a:ext>
                  </a:extLst>
                </a:gridCol>
              </a:tblGrid>
              <a:tr h="309926">
                <a:tc gridSpan="2">
                  <a:txBody>
                    <a:bodyPr/>
                    <a:lstStyle/>
                    <a:p>
                      <a:pPr algn="ctr"/>
                      <a:r>
                        <a:rPr lang="en-US" altLang="zh-CN" sz="1400" dirty="0">
                          <a:solidFill>
                            <a:srgbClr val="FFFF00"/>
                          </a:solidFill>
                          <a:latin typeface="Times New Roman" panose="02020603050405020304" pitchFamily="18" charset="0"/>
                          <a:cs typeface="Times New Roman" panose="02020603050405020304" pitchFamily="18" charset="0"/>
                        </a:rPr>
                        <a:t>x</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endParaRPr lang="zh-CN" altLang="en-US" dirty="0"/>
                    </a:p>
                  </a:txBody>
                  <a:tcPr>
                    <a:noFill/>
                  </a:tcPr>
                </a:tc>
                <a:tc gridSpan="2">
                  <a:txBody>
                    <a:bodyPr/>
                    <a:lstStyle/>
                    <a:p>
                      <a:pPr algn="ctr"/>
                      <a:r>
                        <a:rPr lang="en-US" altLang="zh-CN" sz="1400" dirty="0">
                          <a:solidFill>
                            <a:srgbClr val="FFFF00"/>
                          </a:solidFill>
                          <a:latin typeface="Times New Roman" panose="02020603050405020304" pitchFamily="18" charset="0"/>
                          <a:cs typeface="Times New Roman" panose="02020603050405020304" pitchFamily="18" charset="0"/>
                        </a:rPr>
                        <a:t>v</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endParaRPr lang="zh-CN" altLang="en-US" dirty="0"/>
                    </a:p>
                  </a:txBody>
                  <a:tcPr>
                    <a:noFill/>
                  </a:tcPr>
                </a:tc>
                <a:tc>
                  <a:txBody>
                    <a:bodyPr/>
                    <a:lstStyle/>
                    <a:p>
                      <a:pPr algn="ctr"/>
                      <a:r>
                        <a:rPr lang="en-US" altLang="zh-CN" sz="1400" dirty="0">
                          <a:solidFill>
                            <a:srgbClr val="FFFF00"/>
                          </a:solidFill>
                          <a:latin typeface="Times New Roman" panose="02020603050405020304" pitchFamily="18" charset="0"/>
                          <a:cs typeface="Times New Roman" panose="02020603050405020304" pitchFamily="18" charset="0"/>
                        </a:rPr>
                        <a:t>f</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gridSpan="2">
                  <a:txBody>
                    <a:bodyPr/>
                    <a:lstStyle/>
                    <a:p>
                      <a:pPr algn="ctr"/>
                      <a:r>
                        <a:rPr lang="en-US" altLang="zh-CN" sz="1400" dirty="0" err="1">
                          <a:solidFill>
                            <a:srgbClr val="FFFF00"/>
                          </a:solidFill>
                          <a:latin typeface="Times New Roman" panose="02020603050405020304" pitchFamily="18" charset="0"/>
                          <a:cs typeface="Times New Roman" panose="02020603050405020304" pitchFamily="18" charset="0"/>
                        </a:rPr>
                        <a:t>pbest</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endParaRPr lang="zh-CN" altLang="en-US" dirty="0"/>
                    </a:p>
                  </a:txBody>
                  <a:tcP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solidFill>
                            <a:srgbClr val="FFFF00"/>
                          </a:solidFill>
                          <a:latin typeface="Times New Roman" panose="02020603050405020304" pitchFamily="18" charset="0"/>
                          <a:cs typeface="Times New Roman" panose="02020603050405020304" pitchFamily="18" charset="0"/>
                        </a:rPr>
                        <a:t>gbest</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pPr algn="ctr"/>
                      <a:endParaRPr lang="zh-CN" altLang="en-US" dirty="0">
                        <a:solidFill>
                          <a:srgbClr val="FFFF00"/>
                        </a:solidFill>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887474295"/>
                  </a:ext>
                </a:extLst>
              </a:tr>
              <a:tr h="298015">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4.27</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-74.36</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83.37</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79.24</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5548.03</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4.27</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-74.36</a:t>
                      </a:r>
                    </a:p>
                  </a:txBody>
                  <a:tcPr marL="9525" marR="9525" marT="9525" marB="0" anchor="ctr">
                    <a:noFill/>
                  </a:tcPr>
                </a:tc>
                <a:tc rowSpan="5">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-0.97</a:t>
                      </a:r>
                    </a:p>
                  </a:txBody>
                  <a:tcPr marL="9525" marR="9525" marT="9525" marB="0" anchor="ctr">
                    <a:noFill/>
                  </a:tcPr>
                </a:tc>
                <a:tc rowSpan="5">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-23.08</a:t>
                      </a:r>
                    </a:p>
                  </a:txBody>
                  <a:tcPr marL="9525" marR="9525" marT="9525" marB="0" anchor="ctr">
                    <a:noFill/>
                  </a:tcPr>
                </a:tc>
                <a:extLst>
                  <a:ext uri="{0D108BD9-81ED-4DB2-BD59-A6C34878D82A}">
                    <a16:rowId xmlns:a16="http://schemas.microsoft.com/office/drawing/2014/main" val="1064991664"/>
                  </a:ext>
                </a:extLst>
              </a:tr>
              <a:tr h="298015">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-0.97</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-23.08</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-82.39</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-61.80</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533.65</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-0.97</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-23.08</a:t>
                      </a:r>
                    </a:p>
                  </a:txBody>
                  <a:tcPr marL="9525" marR="9525" marT="9525" marB="0" anchor="ctr">
                    <a:noFill/>
                  </a:tcPr>
                </a:tc>
                <a:tc vMerge="1">
                  <a:txBody>
                    <a:bodyPr/>
                    <a:lstStyle/>
                    <a:p>
                      <a:pPr algn="ctr" fontAlgn="b"/>
                      <a:endParaRPr lang="en-US" altLang="zh-CN" sz="1600" b="0"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3728943543"/>
                  </a:ext>
                </a:extLst>
              </a:tr>
              <a:tr h="298015">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-14.43</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-80.03</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-74.09</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-70.03</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6613.72</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-14.43</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-80.03</a:t>
                      </a: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505746027"/>
                  </a:ext>
                </a:extLst>
              </a:tr>
              <a:tr h="298015">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-37.28</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37.97</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-10.92</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92.32</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2831.87</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-37.28</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37.97</a:t>
                      </a: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3230504469"/>
                  </a:ext>
                </a:extLst>
              </a:tr>
              <a:tr h="298015">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6.55</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64.04</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-81.78</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-13.89</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4143.88</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6.55</a:t>
                      </a:r>
                    </a:p>
                  </a:txBody>
                  <a:tcPr marL="9525" marR="9525" marT="9525" marB="0" anchor="ctr">
                    <a:noFill/>
                  </a:tcPr>
                </a:tc>
                <a:tc>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64.04</a:t>
                      </a: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extLst>
                  <a:ext uri="{0D108BD9-81ED-4DB2-BD59-A6C34878D82A}">
                    <a16:rowId xmlns:a16="http://schemas.microsoft.com/office/drawing/2014/main" val="384675635"/>
                  </a:ext>
                </a:extLst>
              </a:tr>
            </a:tbl>
          </a:graphicData>
        </a:graphic>
      </p:graphicFrame>
      <p:graphicFrame>
        <p:nvGraphicFramePr>
          <p:cNvPr id="9" name="表格 8">
            <a:extLst>
              <a:ext uri="{FF2B5EF4-FFF2-40B4-BE49-F238E27FC236}">
                <a16:creationId xmlns:a16="http://schemas.microsoft.com/office/drawing/2014/main" id="{7326212F-FC4E-4067-9218-5CB413AE0F99}"/>
              </a:ext>
            </a:extLst>
          </p:cNvPr>
          <p:cNvGraphicFramePr>
            <a:graphicFrameLocks noGrp="1"/>
          </p:cNvGraphicFramePr>
          <p:nvPr>
            <p:extLst>
              <p:ext uri="{D42A27DB-BD31-4B8C-83A1-F6EECF244321}">
                <p14:modId xmlns:p14="http://schemas.microsoft.com/office/powerpoint/2010/main" val="458698926"/>
              </p:ext>
            </p:extLst>
          </p:nvPr>
        </p:nvGraphicFramePr>
        <p:xfrm>
          <a:off x="611560" y="4509120"/>
          <a:ext cx="8460001" cy="1800001"/>
        </p:xfrm>
        <a:graphic>
          <a:graphicData uri="http://schemas.openxmlformats.org/drawingml/2006/table">
            <a:tbl>
              <a:tblPr firstRow="1" bandRow="1">
                <a:tableStyleId>{5C22544A-7EE6-4342-B048-85BDC9FD1C3A}</a:tableStyleId>
              </a:tblPr>
              <a:tblGrid>
                <a:gridCol w="769091">
                  <a:extLst>
                    <a:ext uri="{9D8B030D-6E8A-4147-A177-3AD203B41FA5}">
                      <a16:colId xmlns:a16="http://schemas.microsoft.com/office/drawing/2014/main" val="649986541"/>
                    </a:ext>
                  </a:extLst>
                </a:gridCol>
                <a:gridCol w="769091">
                  <a:extLst>
                    <a:ext uri="{9D8B030D-6E8A-4147-A177-3AD203B41FA5}">
                      <a16:colId xmlns:a16="http://schemas.microsoft.com/office/drawing/2014/main" val="495595916"/>
                    </a:ext>
                  </a:extLst>
                </a:gridCol>
                <a:gridCol w="769091">
                  <a:extLst>
                    <a:ext uri="{9D8B030D-6E8A-4147-A177-3AD203B41FA5}">
                      <a16:colId xmlns:a16="http://schemas.microsoft.com/office/drawing/2014/main" val="3355533482"/>
                    </a:ext>
                  </a:extLst>
                </a:gridCol>
                <a:gridCol w="769091">
                  <a:extLst>
                    <a:ext uri="{9D8B030D-6E8A-4147-A177-3AD203B41FA5}">
                      <a16:colId xmlns:a16="http://schemas.microsoft.com/office/drawing/2014/main" val="3229354224"/>
                    </a:ext>
                  </a:extLst>
                </a:gridCol>
                <a:gridCol w="769091">
                  <a:extLst>
                    <a:ext uri="{9D8B030D-6E8A-4147-A177-3AD203B41FA5}">
                      <a16:colId xmlns:a16="http://schemas.microsoft.com/office/drawing/2014/main" val="1614805155"/>
                    </a:ext>
                  </a:extLst>
                </a:gridCol>
                <a:gridCol w="769091">
                  <a:extLst>
                    <a:ext uri="{9D8B030D-6E8A-4147-A177-3AD203B41FA5}">
                      <a16:colId xmlns:a16="http://schemas.microsoft.com/office/drawing/2014/main" val="646865543"/>
                    </a:ext>
                  </a:extLst>
                </a:gridCol>
                <a:gridCol w="769091">
                  <a:extLst>
                    <a:ext uri="{9D8B030D-6E8A-4147-A177-3AD203B41FA5}">
                      <a16:colId xmlns:a16="http://schemas.microsoft.com/office/drawing/2014/main" val="1159216929"/>
                    </a:ext>
                  </a:extLst>
                </a:gridCol>
                <a:gridCol w="769091">
                  <a:extLst>
                    <a:ext uri="{9D8B030D-6E8A-4147-A177-3AD203B41FA5}">
                      <a16:colId xmlns:a16="http://schemas.microsoft.com/office/drawing/2014/main" val="3652547377"/>
                    </a:ext>
                  </a:extLst>
                </a:gridCol>
                <a:gridCol w="769091">
                  <a:extLst>
                    <a:ext uri="{9D8B030D-6E8A-4147-A177-3AD203B41FA5}">
                      <a16:colId xmlns:a16="http://schemas.microsoft.com/office/drawing/2014/main" val="2356612476"/>
                    </a:ext>
                  </a:extLst>
                </a:gridCol>
                <a:gridCol w="769091">
                  <a:extLst>
                    <a:ext uri="{9D8B030D-6E8A-4147-A177-3AD203B41FA5}">
                      <a16:colId xmlns:a16="http://schemas.microsoft.com/office/drawing/2014/main" val="663584816"/>
                    </a:ext>
                  </a:extLst>
                </a:gridCol>
                <a:gridCol w="769091">
                  <a:extLst>
                    <a:ext uri="{9D8B030D-6E8A-4147-A177-3AD203B41FA5}">
                      <a16:colId xmlns:a16="http://schemas.microsoft.com/office/drawing/2014/main" val="487811465"/>
                    </a:ext>
                  </a:extLst>
                </a:gridCol>
              </a:tblGrid>
              <a:tr h="309926">
                <a:tc gridSpan="2">
                  <a:txBody>
                    <a:bodyPr/>
                    <a:lstStyle/>
                    <a:p>
                      <a:pPr algn="ctr"/>
                      <a:r>
                        <a:rPr lang="en-US" altLang="zh-CN" sz="1400" dirty="0">
                          <a:solidFill>
                            <a:srgbClr val="FFFF00"/>
                          </a:solidFill>
                          <a:latin typeface="Times New Roman" panose="02020603050405020304" pitchFamily="18" charset="0"/>
                          <a:cs typeface="Times New Roman" panose="02020603050405020304" pitchFamily="18" charset="0"/>
                        </a:rPr>
                        <a:t>x</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endParaRPr lang="zh-CN" altLang="en-US" dirty="0"/>
                    </a:p>
                  </a:txBody>
                  <a:tcPr>
                    <a:noFill/>
                  </a:tcPr>
                </a:tc>
                <a:tc gridSpan="2">
                  <a:txBody>
                    <a:bodyPr/>
                    <a:lstStyle/>
                    <a:p>
                      <a:pPr algn="ctr"/>
                      <a:r>
                        <a:rPr lang="en-US" altLang="zh-CN" sz="1400" dirty="0">
                          <a:solidFill>
                            <a:srgbClr val="FFFF00"/>
                          </a:solidFill>
                          <a:latin typeface="Times New Roman" panose="02020603050405020304" pitchFamily="18" charset="0"/>
                          <a:cs typeface="Times New Roman" panose="02020603050405020304" pitchFamily="18" charset="0"/>
                        </a:rPr>
                        <a:t>v</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endParaRPr lang="zh-CN" altLang="en-US" dirty="0"/>
                    </a:p>
                  </a:txBody>
                  <a:tcPr>
                    <a:noFill/>
                  </a:tcPr>
                </a:tc>
                <a:tc>
                  <a:txBody>
                    <a:bodyPr/>
                    <a:lstStyle/>
                    <a:p>
                      <a:pPr algn="ctr"/>
                      <a:r>
                        <a:rPr lang="en-US" altLang="zh-CN" sz="1400" dirty="0">
                          <a:solidFill>
                            <a:srgbClr val="FFFF00"/>
                          </a:solidFill>
                          <a:latin typeface="Times New Roman" panose="02020603050405020304" pitchFamily="18" charset="0"/>
                          <a:cs typeface="Times New Roman" panose="02020603050405020304" pitchFamily="18" charset="0"/>
                        </a:rPr>
                        <a:t>f</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gridSpan="2">
                  <a:txBody>
                    <a:bodyPr/>
                    <a:lstStyle/>
                    <a:p>
                      <a:pPr algn="ctr"/>
                      <a:r>
                        <a:rPr lang="en-US" altLang="zh-CN" sz="1400" dirty="0" err="1">
                          <a:solidFill>
                            <a:srgbClr val="FFFF00"/>
                          </a:solidFill>
                          <a:latin typeface="Times New Roman" panose="02020603050405020304" pitchFamily="18" charset="0"/>
                          <a:cs typeface="Times New Roman" panose="02020603050405020304" pitchFamily="18" charset="0"/>
                        </a:rPr>
                        <a:t>pbest</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endParaRPr lang="zh-CN" altLang="en-US" dirty="0"/>
                    </a:p>
                  </a:txBody>
                  <a:tcP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solidFill>
                            <a:srgbClr val="FFFF00"/>
                          </a:solidFill>
                          <a:latin typeface="Times New Roman" panose="02020603050405020304" pitchFamily="18" charset="0"/>
                          <a:cs typeface="Times New Roman" panose="02020603050405020304" pitchFamily="18" charset="0"/>
                        </a:rPr>
                        <a:t>gbest</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hMerge="1">
                  <a:txBody>
                    <a:bodyPr/>
                    <a:lstStyle/>
                    <a:p>
                      <a:pPr algn="ctr"/>
                      <a:endParaRPr lang="zh-CN" altLang="en-US"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l-GR" altLang="zh-CN" sz="1400" dirty="0">
                          <a:solidFill>
                            <a:srgbClr val="FFFF00"/>
                          </a:solidFill>
                          <a:latin typeface="Times New Roman" panose="02020603050405020304" pitchFamily="18" charset="0"/>
                          <a:cs typeface="Times New Roman" panose="02020603050405020304" pitchFamily="18" charset="0"/>
                        </a:rPr>
                        <a:t>ζ</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tc>
                  <a:txBody>
                    <a:bodyPr/>
                    <a:lstStyle/>
                    <a:p>
                      <a:pPr algn="ctr"/>
                      <a:r>
                        <a:rPr lang="el-GR" altLang="zh-CN" sz="1400" dirty="0">
                          <a:solidFill>
                            <a:srgbClr val="FFFF00"/>
                          </a:solidFill>
                          <a:latin typeface="Times New Roman" panose="02020603050405020304" pitchFamily="18" charset="0"/>
                          <a:cs typeface="Times New Roman" panose="02020603050405020304" pitchFamily="18" charset="0"/>
                        </a:rPr>
                        <a:t>η</a:t>
                      </a:r>
                      <a:endParaRPr lang="zh-CN" altLang="en-US" sz="1400" dirty="0">
                        <a:solidFill>
                          <a:srgbClr val="FFFF00"/>
                        </a:solidFill>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887474295"/>
                  </a:ext>
                </a:extLst>
              </a:tr>
              <a:tr h="298015">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44.32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25.67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-18.13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42.20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2622.83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44.32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25.67 </a:t>
                      </a:r>
                    </a:p>
                  </a:txBody>
                  <a:tcPr marL="9525" marR="9525" marT="9525" marB="0" anchor="ctr">
                    <a:noFill/>
                  </a:tcPr>
                </a:tc>
                <a:tc rowSpan="5">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-0.97</a:t>
                      </a:r>
                    </a:p>
                  </a:txBody>
                  <a:tcPr marL="9525" marR="9525" marT="9525" marB="0" anchor="ctr">
                    <a:noFill/>
                  </a:tcPr>
                </a:tc>
                <a:tc rowSpan="5">
                  <a:txBody>
                    <a:bodyPr/>
                    <a:lstStyle/>
                    <a:p>
                      <a:pPr algn="ctr" fontAlgn="b"/>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-23.08</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0.87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0.64 </a:t>
                      </a:r>
                    </a:p>
                  </a:txBody>
                  <a:tcPr marL="9525" marR="9525" marT="9525" marB="0" anchor="ctr">
                    <a:noFill/>
                  </a:tcPr>
                </a:tc>
                <a:extLst>
                  <a:ext uri="{0D108BD9-81ED-4DB2-BD59-A6C34878D82A}">
                    <a16:rowId xmlns:a16="http://schemas.microsoft.com/office/drawing/2014/main" val="1064991664"/>
                  </a:ext>
                </a:extLst>
              </a:tr>
              <a:tr h="298015">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8.77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-52.04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69.87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16.14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2784.65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-0.97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-23.08 </a:t>
                      </a:r>
                    </a:p>
                  </a:txBody>
                  <a:tcPr marL="9525" marR="9525" marT="9525" marB="0" anchor="ctr">
                    <a:noFill/>
                  </a:tcPr>
                </a:tc>
                <a:tc vMerge="1">
                  <a:txBody>
                    <a:bodyPr/>
                    <a:lstStyle/>
                    <a:p>
                      <a:pPr algn="ctr" fontAlgn="b"/>
                      <a:endParaRPr lang="en-US" altLang="zh-CN" sz="1600" b="0"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0.54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0.73 </a:t>
                      </a:r>
                    </a:p>
                  </a:txBody>
                  <a:tcPr marL="9525" marR="9525" marT="9525" marB="0" anchor="ctr">
                    <a:noFill/>
                  </a:tcPr>
                </a:tc>
                <a:extLst>
                  <a:ext uri="{0D108BD9-81ED-4DB2-BD59-A6C34878D82A}">
                    <a16:rowId xmlns:a16="http://schemas.microsoft.com/office/drawing/2014/main" val="3728943543"/>
                  </a:ext>
                </a:extLst>
              </a:tr>
              <a:tr h="298015">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-11.12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-114.66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55.65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16.48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13271.45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-14.43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-80.03 </a:t>
                      </a: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0.31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0.70 </a:t>
                      </a:r>
                    </a:p>
                  </a:txBody>
                  <a:tcPr marL="9525" marR="9525" marT="9525" marB="0" anchor="ctr">
                    <a:noFill/>
                  </a:tcPr>
                </a:tc>
                <a:extLst>
                  <a:ext uri="{0D108BD9-81ED-4DB2-BD59-A6C34878D82A}">
                    <a16:rowId xmlns:a16="http://schemas.microsoft.com/office/drawing/2014/main" val="505746027"/>
                  </a:ext>
                </a:extLst>
              </a:tr>
              <a:tr h="298015">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-23.08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135.82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11.17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30.47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18979.65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-37.28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37.97 </a:t>
                      </a: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0.06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0.19 </a:t>
                      </a:r>
                    </a:p>
                  </a:txBody>
                  <a:tcPr marL="9525" marR="9525" marT="9525" marB="0" anchor="ctr">
                    <a:noFill/>
                  </a:tcPr>
                </a:tc>
                <a:extLst>
                  <a:ext uri="{0D108BD9-81ED-4DB2-BD59-A6C34878D82A}">
                    <a16:rowId xmlns:a16="http://schemas.microsoft.com/office/drawing/2014/main" val="3230504469"/>
                  </a:ext>
                </a:extLst>
              </a:tr>
              <a:tr h="298015">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31.80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56.62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91.07 </a:t>
                      </a: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2.72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4217.47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6.55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64.04 </a:t>
                      </a: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vMerge="1">
                  <a:txBody>
                    <a:bodyPr/>
                    <a:lstStyle/>
                    <a:p>
                      <a:pPr algn="ctr" fontAlgn="b"/>
                      <a:endParaRPr lang="en-US" altLang="zh-CN" sz="16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noFill/>
                  </a:tcPr>
                </a:tc>
                <a:tc>
                  <a:txBody>
                    <a:bodyPr/>
                    <a:lstStyle/>
                    <a:p>
                      <a:pPr algn="ctr" fontAlgn="ctr"/>
                      <a:r>
                        <a:rPr lang="en-US" altLang="zh-CN" sz="1400" b="0" i="0" u="none" strike="noStrike">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0.82 </a:t>
                      </a:r>
                    </a:p>
                  </a:txBody>
                  <a:tcPr marL="9525" marR="9525" marT="9525" marB="0" anchor="ctr">
                    <a:noFill/>
                  </a:tcPr>
                </a:tc>
                <a:tc>
                  <a:txBody>
                    <a:bodyPr/>
                    <a:lstStyle/>
                    <a:p>
                      <a:pPr algn="ctr" fontAlgn="ctr"/>
                      <a:r>
                        <a:rPr lang="en-US" altLang="zh-CN" sz="1400" b="0" i="0" u="none" strike="noStrike" dirty="0">
                          <a:solidFill>
                            <a:srgbClr val="FFFFFF"/>
                          </a:solidFill>
                          <a:effectLst/>
                          <a:latin typeface="Times New Roman" panose="02020603050405020304" pitchFamily="18" charset="0"/>
                          <a:ea typeface="等线" panose="02010600030101010101" pitchFamily="2" charset="-122"/>
                          <a:cs typeface="Times New Roman" panose="02020603050405020304" pitchFamily="18" charset="0"/>
                        </a:rPr>
                        <a:t>0.67 </a:t>
                      </a:r>
                    </a:p>
                  </a:txBody>
                  <a:tcPr marL="9525" marR="9525" marT="9525" marB="0" anchor="ctr">
                    <a:noFill/>
                  </a:tcPr>
                </a:tc>
                <a:extLst>
                  <a:ext uri="{0D108BD9-81ED-4DB2-BD59-A6C34878D82A}">
                    <a16:rowId xmlns:a16="http://schemas.microsoft.com/office/drawing/2014/main" val="384675635"/>
                  </a:ext>
                </a:extLst>
              </a:tr>
            </a:tbl>
          </a:graphicData>
        </a:graphic>
      </p:graphicFrame>
      <p:sp>
        <p:nvSpPr>
          <p:cNvPr id="2" name="文本框 1">
            <a:extLst>
              <a:ext uri="{FF2B5EF4-FFF2-40B4-BE49-F238E27FC236}">
                <a16:creationId xmlns:a16="http://schemas.microsoft.com/office/drawing/2014/main" id="{3E1651DB-8C65-4448-AEE8-C9AA03365778}"/>
              </a:ext>
            </a:extLst>
          </p:cNvPr>
          <p:cNvSpPr txBox="1"/>
          <p:nvPr/>
        </p:nvSpPr>
        <p:spPr>
          <a:xfrm>
            <a:off x="207432" y="872616"/>
            <a:ext cx="400110" cy="720080"/>
          </a:xfrm>
          <a:prstGeom prst="rect">
            <a:avLst/>
          </a:prstGeom>
          <a:noFill/>
        </p:spPr>
        <p:txBody>
          <a:bodyPr vert="eaVert" wrap="square" rtlCol="0">
            <a:spAutoFit/>
          </a:bodyPr>
          <a:lstStyle/>
          <a:p>
            <a:pPr algn="ctr"/>
            <a:r>
              <a:rPr lang="zh-CN" altLang="en-US" sz="1400" dirty="0"/>
              <a:t>初始化</a:t>
            </a:r>
          </a:p>
        </p:txBody>
      </p:sp>
      <p:sp>
        <p:nvSpPr>
          <p:cNvPr id="10" name="文本框 9">
            <a:extLst>
              <a:ext uri="{FF2B5EF4-FFF2-40B4-BE49-F238E27FC236}">
                <a16:creationId xmlns:a16="http://schemas.microsoft.com/office/drawing/2014/main" id="{9932A10D-DF88-4FD3-8A30-095BE4C92446}"/>
              </a:ext>
            </a:extLst>
          </p:cNvPr>
          <p:cNvSpPr txBox="1"/>
          <p:nvPr/>
        </p:nvSpPr>
        <p:spPr>
          <a:xfrm>
            <a:off x="207432" y="2960848"/>
            <a:ext cx="400110" cy="720080"/>
          </a:xfrm>
          <a:prstGeom prst="rect">
            <a:avLst/>
          </a:prstGeom>
          <a:noFill/>
        </p:spPr>
        <p:txBody>
          <a:bodyPr vert="eaVert" wrap="square" rtlCol="0">
            <a:spAutoFit/>
          </a:bodyPr>
          <a:lstStyle/>
          <a:p>
            <a:pPr algn="ctr"/>
            <a:r>
              <a:rPr lang="zh-CN" altLang="en-US" sz="1400" dirty="0"/>
              <a:t>第一代</a:t>
            </a:r>
          </a:p>
        </p:txBody>
      </p:sp>
      <p:sp>
        <p:nvSpPr>
          <p:cNvPr id="11" name="文本框 10">
            <a:extLst>
              <a:ext uri="{FF2B5EF4-FFF2-40B4-BE49-F238E27FC236}">
                <a16:creationId xmlns:a16="http://schemas.microsoft.com/office/drawing/2014/main" id="{D6A8114F-A63C-4215-943B-E5B5776D21DC}"/>
              </a:ext>
            </a:extLst>
          </p:cNvPr>
          <p:cNvSpPr txBox="1"/>
          <p:nvPr/>
        </p:nvSpPr>
        <p:spPr>
          <a:xfrm>
            <a:off x="251520" y="5049080"/>
            <a:ext cx="400110" cy="720080"/>
          </a:xfrm>
          <a:prstGeom prst="rect">
            <a:avLst/>
          </a:prstGeom>
          <a:noFill/>
        </p:spPr>
        <p:txBody>
          <a:bodyPr vert="eaVert" wrap="square" rtlCol="0">
            <a:spAutoFit/>
          </a:bodyPr>
          <a:lstStyle/>
          <a:p>
            <a:pPr algn="ctr"/>
            <a:r>
              <a:rPr lang="zh-CN" altLang="en-US" sz="1400" dirty="0"/>
              <a:t>第二代</a:t>
            </a:r>
          </a:p>
        </p:txBody>
      </p:sp>
    </p:spTree>
    <p:extLst>
      <p:ext uri="{BB962C8B-B14F-4D97-AF65-F5344CB8AC3E}">
        <p14:creationId xmlns:p14="http://schemas.microsoft.com/office/powerpoint/2010/main" val="228100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27</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t>惯性权重</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固定权重</a:t>
            </a: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即赋予惯性权重以一个常数值，一般来说，该值在</a:t>
            </a:r>
            <a:r>
              <a:rPr lang="en-US" altLang="zh-CN" sz="2600" b="1" dirty="0">
                <a:solidFill>
                  <a:srgbClr val="FFFFFF"/>
                </a:solidFill>
                <a:latin typeface="Times New Roman" pitchFamily="18" charset="0"/>
                <a:ea typeface="宋体" panose="02010600030101010101" pitchFamily="2" charset="-122"/>
                <a:cs typeface="Times New Roman" pitchFamily="18" charset="0"/>
              </a:rPr>
              <a:t>0</a:t>
            </a:r>
            <a:r>
              <a:rPr lang="zh-CN" altLang="en-US" sz="2600" b="1" dirty="0">
                <a:solidFill>
                  <a:srgbClr val="FFFFFF"/>
                </a:solidFill>
                <a:latin typeface="Times New Roman" pitchFamily="18" charset="0"/>
                <a:ea typeface="宋体" panose="02010600030101010101" pitchFamily="2" charset="-122"/>
                <a:cs typeface="Times New Roman" pitchFamily="18" charset="0"/>
              </a:rPr>
              <a:t>和</a:t>
            </a:r>
            <a:r>
              <a:rPr lang="en-US" altLang="zh-CN" sz="2600" b="1" dirty="0">
                <a:solidFill>
                  <a:srgbClr val="FFFFFF"/>
                </a:solidFill>
                <a:latin typeface="Times New Roman" pitchFamily="18" charset="0"/>
                <a:ea typeface="宋体" panose="02010600030101010101" pitchFamily="2" charset="-122"/>
                <a:cs typeface="Times New Roman" pitchFamily="18" charset="0"/>
              </a:rPr>
              <a:t>1</a:t>
            </a:r>
            <a:r>
              <a:rPr lang="zh-CN" altLang="en-US" sz="2600" b="1" dirty="0">
                <a:solidFill>
                  <a:srgbClr val="FFFFFF"/>
                </a:solidFill>
                <a:latin typeface="Times New Roman" pitchFamily="18" charset="0"/>
                <a:ea typeface="宋体" panose="02010600030101010101" pitchFamily="2" charset="-122"/>
                <a:cs typeface="Times New Roman" pitchFamily="18" charset="0"/>
              </a:rPr>
              <a:t>之间。固定的惯性权重使粒子在飞行中始终具有相同的探索和开发能力。显然，对于不同的问题，获得最好优化效果的这个常数是不同的，要找到这个值需要大量的实验。</a:t>
            </a: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通过实验我们发现：种群规模越小，需要的惯性权重越大，因为此时种群需要更好的探索能力来弥补粒子数量的不足，否则粒子极易收敛；种群规模越大，需要的惯性权重越小，因为每个粒子可以更专注于搜索自己附近的区域。   </a:t>
            </a:r>
          </a:p>
          <a:p>
            <a:pPr marL="1409700" lvl="2" indent="-609600" eaLnBrk="1" hangingPunct="1">
              <a:buClr>
                <a:schemeClr val="tx1"/>
              </a:buClr>
              <a:buSzPct val="100000"/>
              <a:buFont typeface="Arial" pitchFamily="34" charset="0"/>
              <a:buChar char="•"/>
              <a:defRPr/>
            </a:pP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28</a:t>
            </a:fld>
            <a:endParaRPr lang="en-US" altLang="zh-CN" dirty="0"/>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t>惯性权重</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时变权重</a:t>
                </a: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一般来说，希望粒子群在飞行开始的时候具有较好的探索能力，而随着迭代次数的增加，特别是在飞行的后期，希望具有较好的开发能力。所以希望动态调节惯性权重。</a:t>
                </a: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可以通过时变权重的设置来实现，惯性权重的取值范围为：</a:t>
                </a:r>
                <a14:m>
                  <m:oMath xmlns:m="http://schemas.openxmlformats.org/officeDocument/2006/math">
                    <m:d>
                      <m:dPr>
                        <m:begChr m:val="["/>
                        <m:endChr m:val="]"/>
                        <m:ctrlP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sz="2600"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dirty="0">
                                <a:solidFill>
                                  <a:srgbClr val="FFFFFF"/>
                                </a:solidFill>
                                <a:latin typeface="Cambria Math" panose="02040503050406030204" pitchFamily="18" charset="0"/>
                                <a:ea typeface="楷体_GB2312" pitchFamily="49" charset="-122"/>
                                <a:cs typeface="Times New Roman" pitchFamily="18" charset="0"/>
                              </a:rPr>
                              <m:t>𝒘</m:t>
                            </m:r>
                          </m:e>
                          <m:sub>
                            <m:r>
                              <a:rPr lang="en-US" altLang="zh-CN" sz="2600" b="1" i="1" dirty="0">
                                <a:solidFill>
                                  <a:srgbClr val="FFFFFF"/>
                                </a:solidFill>
                                <a:latin typeface="Cambria Math" panose="02040503050406030204" pitchFamily="18" charset="0"/>
                                <a:ea typeface="楷体_GB2312" pitchFamily="49" charset="-122"/>
                                <a:cs typeface="Times New Roman" pitchFamily="18" charset="0"/>
                              </a:rPr>
                              <m:t>𝒎𝒊𝒏</m:t>
                            </m:r>
                          </m:sub>
                        </m:sSub>
                        <m:r>
                          <a:rPr lang="en-US" altLang="zh-CN" sz="2600" b="1" i="1" dirty="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dirty="0">
                                <a:solidFill>
                                  <a:srgbClr val="FFFFFF"/>
                                </a:solidFill>
                                <a:latin typeface="Cambria Math" panose="02040503050406030204" pitchFamily="18" charset="0"/>
                                <a:ea typeface="楷体_GB2312" pitchFamily="49" charset="-122"/>
                                <a:cs typeface="Times New Roman" pitchFamily="18" charset="0"/>
                              </a:rPr>
                              <m:t>𝒘</m:t>
                            </m:r>
                          </m:e>
                          <m:sub>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𝒎𝒂𝒙</m:t>
                            </m:r>
                          </m:sub>
                        </m:sSub>
                      </m:e>
                    </m:d>
                  </m:oMath>
                </a14:m>
                <a:r>
                  <a:rPr lang="zh-CN" altLang="en-US" sz="2600" b="1" dirty="0">
                    <a:solidFill>
                      <a:srgbClr val="FFFFFF"/>
                    </a:solidFill>
                    <a:latin typeface="Times New Roman" pitchFamily="18" charset="0"/>
                    <a:ea typeface="宋体" panose="02010600030101010101" pitchFamily="2" charset="-122"/>
                    <a:cs typeface="Times New Roman" pitchFamily="18" charset="0"/>
                  </a:rPr>
                  <a:t>，最大迭代次数为</a:t>
                </a:r>
                <a:r>
                  <a:rPr lang="en-US" altLang="zh-CN" sz="2600" b="1" dirty="0" err="1">
                    <a:solidFill>
                      <a:srgbClr val="FFFFFF"/>
                    </a:solidFill>
                    <a:latin typeface="Times New Roman" pitchFamily="18" charset="0"/>
                    <a:ea typeface="宋体" panose="02010600030101010101" pitchFamily="2" charset="-122"/>
                    <a:cs typeface="Times New Roman" pitchFamily="18" charset="0"/>
                  </a:rPr>
                  <a:t>Iter_max</a:t>
                </a:r>
                <a:r>
                  <a:rPr lang="zh-CN" altLang="en-US" sz="2600" b="1" dirty="0">
                    <a:solidFill>
                      <a:srgbClr val="FFFFFF"/>
                    </a:solidFill>
                    <a:latin typeface="Times New Roman" pitchFamily="18" charset="0"/>
                    <a:ea typeface="宋体" panose="02010600030101010101" pitchFamily="2" charset="-122"/>
                    <a:cs typeface="Times New Roman" pitchFamily="18" charset="0"/>
                  </a:rPr>
                  <a:t>，则第</a:t>
                </a:r>
                <a:r>
                  <a:rPr lang="en-US" altLang="zh-CN" sz="2600" b="1" dirty="0" err="1">
                    <a:solidFill>
                      <a:srgbClr val="FFFFFF"/>
                    </a:solidFill>
                    <a:latin typeface="Times New Roman" pitchFamily="18" charset="0"/>
                    <a:ea typeface="宋体" panose="02010600030101010101" pitchFamily="2" charset="-122"/>
                    <a:cs typeface="Times New Roman" pitchFamily="18" charset="0"/>
                  </a:rPr>
                  <a:t>i</a:t>
                </a:r>
                <a:r>
                  <a:rPr lang="zh-CN" altLang="en-US" sz="2600" b="1" dirty="0">
                    <a:solidFill>
                      <a:srgbClr val="FFFFFF"/>
                    </a:solidFill>
                    <a:latin typeface="Times New Roman" pitchFamily="18" charset="0"/>
                    <a:ea typeface="宋体" panose="02010600030101010101" pitchFamily="2" charset="-122"/>
                    <a:cs typeface="Times New Roman" pitchFamily="18" charset="0"/>
                  </a:rPr>
                  <a:t>次迭代时的惯性权重可以取为： </a:t>
                </a:r>
                <a14:m>
                  <m:oMath xmlns:m="http://schemas.openxmlformats.org/officeDocument/2006/math">
                    <m:sSub>
                      <m:sSubPr>
                        <m:ctrlP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𝒘</m:t>
                        </m:r>
                      </m:e>
                      <m:sub>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𝒊</m:t>
                        </m:r>
                      </m:sub>
                    </m:sSub>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dirty="0">
                            <a:solidFill>
                              <a:srgbClr val="FFFFFF"/>
                            </a:solidFill>
                            <a:latin typeface="Cambria Math" panose="02040503050406030204" pitchFamily="18" charset="0"/>
                            <a:ea typeface="楷体_GB2312" pitchFamily="49" charset="-122"/>
                            <a:cs typeface="Times New Roman" pitchFamily="18" charset="0"/>
                          </a:rPr>
                          <m:t>𝒘</m:t>
                        </m:r>
                      </m:e>
                      <m:sub>
                        <m:r>
                          <a:rPr lang="en-US" altLang="zh-CN" sz="2600" b="1" i="1" dirty="0">
                            <a:solidFill>
                              <a:srgbClr val="FFFFFF"/>
                            </a:solidFill>
                            <a:latin typeface="Cambria Math" panose="02040503050406030204" pitchFamily="18" charset="0"/>
                            <a:ea typeface="楷体_GB2312" pitchFamily="49" charset="-122"/>
                            <a:cs typeface="Times New Roman" pitchFamily="18" charset="0"/>
                          </a:rPr>
                          <m:t>𝒎</m:t>
                        </m:r>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𝒂𝒙</m:t>
                        </m:r>
                      </m:sub>
                    </m:sSub>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m:t>
                    </m:r>
                    <m:f>
                      <m:fPr>
                        <m:ctrlP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ctrlPr>
                      </m:fPr>
                      <m:num>
                        <m:sSub>
                          <m:sSubPr>
                            <m:ctrlPr>
                              <a:rPr lang="en-US" altLang="zh-CN" sz="2600"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dirty="0">
                                <a:solidFill>
                                  <a:srgbClr val="FFFFFF"/>
                                </a:solidFill>
                                <a:latin typeface="Cambria Math" panose="02040503050406030204" pitchFamily="18" charset="0"/>
                                <a:ea typeface="楷体_GB2312" pitchFamily="49" charset="-122"/>
                                <a:cs typeface="Times New Roman" pitchFamily="18" charset="0"/>
                              </a:rPr>
                              <m:t>𝒘</m:t>
                            </m:r>
                          </m:e>
                          <m:sub>
                            <m:r>
                              <a:rPr lang="en-US" altLang="zh-CN" sz="2600" b="1" i="1" dirty="0">
                                <a:solidFill>
                                  <a:srgbClr val="FFFFFF"/>
                                </a:solidFill>
                                <a:latin typeface="Cambria Math" panose="02040503050406030204" pitchFamily="18" charset="0"/>
                                <a:ea typeface="楷体_GB2312" pitchFamily="49" charset="-122"/>
                                <a:cs typeface="Times New Roman" pitchFamily="18" charset="0"/>
                              </a:rPr>
                              <m:t>𝒎𝒂𝒙</m:t>
                            </m:r>
                          </m:sub>
                        </m:sSub>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600"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sz="2600" b="1" i="1" dirty="0">
                                <a:solidFill>
                                  <a:srgbClr val="FFFFFF"/>
                                </a:solidFill>
                                <a:latin typeface="Cambria Math" panose="02040503050406030204" pitchFamily="18" charset="0"/>
                                <a:ea typeface="楷体_GB2312" pitchFamily="49" charset="-122"/>
                                <a:cs typeface="Times New Roman" pitchFamily="18" charset="0"/>
                              </a:rPr>
                              <m:t>𝒘</m:t>
                            </m:r>
                          </m:e>
                          <m:sub>
                            <m:r>
                              <a:rPr lang="en-US" altLang="zh-CN" sz="2600" b="1" i="1" dirty="0">
                                <a:solidFill>
                                  <a:srgbClr val="FFFFFF"/>
                                </a:solidFill>
                                <a:latin typeface="Cambria Math" panose="02040503050406030204" pitchFamily="18" charset="0"/>
                                <a:ea typeface="楷体_GB2312" pitchFamily="49" charset="-122"/>
                                <a:cs typeface="Times New Roman" pitchFamily="18" charset="0"/>
                              </a:rPr>
                              <m:t>𝒎</m:t>
                            </m:r>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𝒊𝒏</m:t>
                            </m:r>
                          </m:sub>
                        </m:sSub>
                      </m:num>
                      <m:den>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𝑰𝒕𝒆𝒓</m:t>
                        </m:r>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_</m:t>
                        </m:r>
                        <m:r>
                          <a:rPr lang="en-US" altLang="zh-CN" sz="2600" b="1" i="1" dirty="0" smtClean="0">
                            <a:solidFill>
                              <a:srgbClr val="FFFFFF"/>
                            </a:solidFill>
                            <a:latin typeface="Cambria Math" panose="02040503050406030204" pitchFamily="18" charset="0"/>
                            <a:ea typeface="楷体_GB2312" pitchFamily="49" charset="-122"/>
                            <a:cs typeface="Times New Roman" pitchFamily="18" charset="0"/>
                          </a:rPr>
                          <m:t>𝒎𝒂𝒙</m:t>
                        </m:r>
                      </m:den>
                    </m:f>
                    <m:r>
                      <a:rPr lang="en-US" altLang="zh-CN" sz="2600" b="1" i="1" dirty="0" smtClean="0">
                        <a:solidFill>
                          <a:srgbClr val="FFFFFF"/>
                        </a:solidFill>
                        <a:latin typeface="Cambria Math" panose="02040503050406030204" pitchFamily="18" charset="0"/>
                        <a:ea typeface="Cambria Math" panose="02040503050406030204" pitchFamily="18" charset="0"/>
                        <a:cs typeface="Times New Roman" pitchFamily="18" charset="0"/>
                      </a:rPr>
                      <m:t>×</m:t>
                    </m:r>
                    <m:r>
                      <a:rPr lang="en-US" altLang="zh-CN" sz="2600" b="1" i="1" dirty="0" smtClean="0">
                        <a:solidFill>
                          <a:srgbClr val="FFFFFF"/>
                        </a:solidFill>
                        <a:latin typeface="Cambria Math" panose="02040503050406030204" pitchFamily="18" charset="0"/>
                        <a:ea typeface="Cambria Math" panose="02040503050406030204" pitchFamily="18" charset="0"/>
                        <a:cs typeface="Times New Roman" pitchFamily="18" charset="0"/>
                      </a:rPr>
                      <m:t>𝒊</m:t>
                    </m:r>
                  </m:oMath>
                </a14:m>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93" t="-4052" r="-1551"/>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29</a:t>
            </a:fld>
            <a:endParaRPr lang="en-US" altLang="zh-CN" dirty="0"/>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t>惯性权重</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随机权重</a:t>
                </a: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随机权重是在一定范围内随机取值。例如可以取值如下：</a:t>
                </a:r>
                <a14:m>
                  <m:oMath xmlns:m="http://schemas.openxmlformats.org/officeDocument/2006/math">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𝒘</m:t>
                    </m:r>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𝟎</m:t>
                    </m:r>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𝟓</m:t>
                    </m:r>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m:t>
                    </m:r>
                    <m:f>
                      <m:fPr>
                        <m:ctrlPr>
                          <a:rPr lang="en-US" altLang="zh-CN" sz="2600" b="1" i="1" smtClean="0">
                            <a:solidFill>
                              <a:srgbClr val="FFFFFF"/>
                            </a:solidFill>
                            <a:latin typeface="Cambria Math" panose="02040503050406030204" pitchFamily="18" charset="0"/>
                            <a:ea typeface="楷体_GB2312" pitchFamily="49" charset="-122"/>
                            <a:cs typeface="Times New Roman" pitchFamily="18" charset="0"/>
                          </a:rPr>
                        </m:ctrlPr>
                      </m:fPr>
                      <m:num>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𝑹𝒂𝒏𝒅𝒐𝒎</m:t>
                        </m:r>
                      </m:num>
                      <m:den>
                        <m:r>
                          <a:rPr lang="en-US" altLang="zh-CN" sz="2600" b="1" i="1" smtClean="0">
                            <a:solidFill>
                              <a:srgbClr val="FFFFFF"/>
                            </a:solidFill>
                            <a:latin typeface="Cambria Math" panose="02040503050406030204" pitchFamily="18" charset="0"/>
                            <a:ea typeface="楷体_GB2312" pitchFamily="49" charset="-122"/>
                            <a:cs typeface="Times New Roman" pitchFamily="18" charset="0"/>
                          </a:rPr>
                          <m:t>𝟐</m:t>
                        </m:r>
                      </m:den>
                    </m:f>
                  </m:oMath>
                </a14:m>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sz="2600" b="1" dirty="0">
                    <a:solidFill>
                      <a:srgbClr val="FFFFFF"/>
                    </a:solidFill>
                    <a:latin typeface="Times New Roman" pitchFamily="18" charset="0"/>
                    <a:ea typeface="宋体" panose="02010600030101010101" pitchFamily="2" charset="-122"/>
                    <a:cs typeface="Times New Roman" pitchFamily="18" charset="0"/>
                  </a:rPr>
                  <a:t>其中，</a:t>
                </a:r>
                <a:r>
                  <a:rPr lang="en-US" altLang="zh-CN" sz="2600" b="1" dirty="0">
                    <a:solidFill>
                      <a:srgbClr val="FFFFFF"/>
                    </a:solidFill>
                    <a:latin typeface="Times New Roman" pitchFamily="18" charset="0"/>
                    <a:ea typeface="宋体" panose="02010600030101010101" pitchFamily="2" charset="-122"/>
                    <a:cs typeface="Times New Roman" pitchFamily="18" charset="0"/>
                  </a:rPr>
                  <a:t>Random</a:t>
                </a:r>
                <a:r>
                  <a:rPr lang="zh-CN" altLang="en-US" sz="2600" b="1" dirty="0">
                    <a:solidFill>
                      <a:srgbClr val="FFFFFF"/>
                    </a:solidFill>
                    <a:latin typeface="Times New Roman" pitchFamily="18" charset="0"/>
                    <a:ea typeface="宋体" panose="02010600030101010101" pitchFamily="2" charset="-122"/>
                    <a:cs typeface="Times New Roman" pitchFamily="18" charset="0"/>
                  </a:rPr>
                  <a:t>为</a:t>
                </a:r>
                <a:r>
                  <a:rPr lang="en-US" altLang="zh-CN" sz="2600" b="1" dirty="0">
                    <a:solidFill>
                      <a:srgbClr val="FFFFFF"/>
                    </a:solidFill>
                    <a:latin typeface="Times New Roman" pitchFamily="18" charset="0"/>
                    <a:ea typeface="宋体" panose="02010600030101010101" pitchFamily="2" charset="-122"/>
                    <a:cs typeface="Times New Roman" pitchFamily="18" charset="0"/>
                  </a:rPr>
                  <a:t>0</a:t>
                </a:r>
                <a:r>
                  <a:rPr lang="zh-CN" altLang="en-US" sz="2600" b="1" dirty="0">
                    <a:solidFill>
                      <a:srgbClr val="FFFFFF"/>
                    </a:solidFill>
                    <a:latin typeface="Times New Roman" pitchFamily="18" charset="0"/>
                    <a:ea typeface="宋体" panose="02010600030101010101" pitchFamily="2" charset="-122"/>
                    <a:cs typeface="Times New Roman" pitchFamily="18" charset="0"/>
                  </a:rPr>
                  <a:t>到</a:t>
                </a:r>
                <a:r>
                  <a:rPr lang="en-US" altLang="zh-CN" sz="2600" b="1" dirty="0">
                    <a:solidFill>
                      <a:srgbClr val="FFFFFF"/>
                    </a:solidFill>
                    <a:latin typeface="Times New Roman" pitchFamily="18" charset="0"/>
                    <a:ea typeface="宋体" panose="02010600030101010101" pitchFamily="2" charset="-122"/>
                    <a:cs typeface="Times New Roman" pitchFamily="18" charset="0"/>
                  </a:rPr>
                  <a:t>1</a:t>
                </a:r>
                <a:r>
                  <a:rPr lang="zh-CN" altLang="en-US" sz="2600" b="1" dirty="0">
                    <a:solidFill>
                      <a:srgbClr val="FFFFFF"/>
                    </a:solidFill>
                    <a:latin typeface="Times New Roman" pitchFamily="18" charset="0"/>
                    <a:ea typeface="宋体" panose="02010600030101010101" pitchFamily="2" charset="-122"/>
                    <a:cs typeface="Times New Roman" pitchFamily="18" charset="0"/>
                  </a:rPr>
                  <a:t>之间的随机数。这样，惯性权重将在</a:t>
                </a:r>
                <a:r>
                  <a:rPr lang="en-US" altLang="zh-CN" sz="2600" b="1" dirty="0">
                    <a:solidFill>
                      <a:srgbClr val="FFFFFF"/>
                    </a:solidFill>
                    <a:latin typeface="Times New Roman" pitchFamily="18" charset="0"/>
                    <a:ea typeface="宋体" panose="02010600030101010101" pitchFamily="2" charset="-122"/>
                    <a:cs typeface="Times New Roman" pitchFamily="18" charset="0"/>
                  </a:rPr>
                  <a:t>0.5</a:t>
                </a:r>
                <a:r>
                  <a:rPr lang="zh-CN" altLang="en-US" sz="2600" b="1" dirty="0">
                    <a:solidFill>
                      <a:srgbClr val="FFFFFF"/>
                    </a:solidFill>
                    <a:latin typeface="Times New Roman" pitchFamily="18" charset="0"/>
                    <a:ea typeface="宋体" panose="02010600030101010101" pitchFamily="2" charset="-122"/>
                    <a:cs typeface="Times New Roman" pitchFamily="18" charset="0"/>
                  </a:rPr>
                  <a:t>到</a:t>
                </a:r>
                <a:r>
                  <a:rPr lang="en-US" altLang="zh-CN" sz="2600" b="1" dirty="0">
                    <a:solidFill>
                      <a:srgbClr val="FFFFFF"/>
                    </a:solidFill>
                    <a:latin typeface="Times New Roman" pitchFamily="18" charset="0"/>
                    <a:ea typeface="宋体" panose="02010600030101010101" pitchFamily="2" charset="-122"/>
                    <a:cs typeface="Times New Roman" pitchFamily="18" charset="0"/>
                  </a:rPr>
                  <a:t>1</a:t>
                </a:r>
                <a:r>
                  <a:rPr lang="zh-CN" altLang="en-US" sz="2600" b="1" dirty="0">
                    <a:solidFill>
                      <a:srgbClr val="FFFFFF"/>
                    </a:solidFill>
                    <a:latin typeface="Times New Roman" pitchFamily="18" charset="0"/>
                    <a:ea typeface="宋体" panose="02010600030101010101" pitchFamily="2" charset="-122"/>
                    <a:cs typeface="Times New Roman" pitchFamily="18" charset="0"/>
                  </a:rPr>
                  <a:t>之间随机变化，均值为</a:t>
                </a:r>
                <a:r>
                  <a:rPr lang="en-US" altLang="zh-CN" sz="2600" b="1" dirty="0">
                    <a:solidFill>
                      <a:srgbClr val="FFFFFF"/>
                    </a:solidFill>
                    <a:latin typeface="Times New Roman" pitchFamily="18" charset="0"/>
                    <a:ea typeface="宋体" panose="02010600030101010101" pitchFamily="2" charset="-122"/>
                    <a:cs typeface="Times New Roman" pitchFamily="18" charset="0"/>
                  </a:rPr>
                  <a:t>0.75</a:t>
                </a:r>
                <a:r>
                  <a:rPr lang="zh-CN" altLang="en-US" sz="2600" b="1" dirty="0">
                    <a:solidFill>
                      <a:srgbClr val="FFFFFF"/>
                    </a:solidFill>
                    <a:latin typeface="Times New Roman" pitchFamily="18" charset="0"/>
                    <a:ea typeface="宋体" panose="02010600030101010101" pitchFamily="2" charset="-122"/>
                    <a:cs typeface="Times New Roman" pitchFamily="18" charset="0"/>
                  </a:rPr>
                  <a:t>。</a:t>
                </a: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93" t="-4052" r="-917"/>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solidFill>
                  <a:srgbClr val="FFFFFF"/>
                </a:solidFill>
                <a:latin typeface="Times New Roman" pitchFamily="18" charset="0"/>
                <a:ea typeface="宋体" panose="02010600030101010101" pitchFamily="2" charset="-122"/>
                <a:cs typeface="Times New Roman" pitchFamily="18" charset="0"/>
              </a:rPr>
              <a:t>发展历程</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鸟群行为分析</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en-US" altLang="zh-CN" sz="2600" b="1" dirty="0">
                <a:solidFill>
                  <a:srgbClr val="FFFFFF"/>
                </a:solidFill>
                <a:latin typeface="Times New Roman" pitchFamily="18" charset="0"/>
                <a:ea typeface="宋体" panose="02010600030101010101" pitchFamily="2" charset="-122"/>
                <a:cs typeface="Times New Roman" pitchFamily="18" charset="0"/>
              </a:rPr>
              <a:t>Reynolds(1987)</a:t>
            </a:r>
            <a:r>
              <a:rPr lang="zh-CN" altLang="en-US" sz="2600" b="1" dirty="0">
                <a:solidFill>
                  <a:srgbClr val="FFFFFF"/>
                </a:solidFill>
                <a:latin typeface="Times New Roman" pitchFamily="18" charset="0"/>
                <a:ea typeface="宋体" panose="02010600030101010101" pitchFamily="2" charset="-122"/>
                <a:cs typeface="Times New Roman" pitchFamily="18" charset="0"/>
              </a:rPr>
              <a:t>和</a:t>
            </a:r>
            <a:r>
              <a:rPr lang="en-US" altLang="zh-CN" sz="2600" b="1" dirty="0" err="1">
                <a:solidFill>
                  <a:srgbClr val="FFFFFF"/>
                </a:solidFill>
                <a:latin typeface="Times New Roman" pitchFamily="18" charset="0"/>
                <a:ea typeface="宋体" panose="02010600030101010101" pitchFamily="2" charset="-122"/>
                <a:cs typeface="Times New Roman" pitchFamily="18" charset="0"/>
              </a:rPr>
              <a:t>Grenander</a:t>
            </a:r>
            <a:r>
              <a:rPr lang="en-US" altLang="zh-CN" sz="2600" b="1" dirty="0">
                <a:solidFill>
                  <a:srgbClr val="FFFFFF"/>
                </a:solidFill>
                <a:latin typeface="Times New Roman" pitchFamily="18" charset="0"/>
                <a:ea typeface="宋体" panose="02010600030101010101" pitchFamily="2" charset="-122"/>
                <a:cs typeface="Times New Roman" pitchFamily="18" charset="0"/>
              </a:rPr>
              <a:t>(1990)</a:t>
            </a:r>
            <a:r>
              <a:rPr lang="zh-CN" altLang="en-US" sz="2600" b="1" dirty="0">
                <a:solidFill>
                  <a:srgbClr val="FFFFFF"/>
                </a:solidFill>
                <a:latin typeface="Times New Roman" pitchFamily="18" charset="0"/>
                <a:ea typeface="宋体" panose="02010600030101010101" pitchFamily="2" charset="-122"/>
                <a:cs typeface="Times New Roman" pitchFamily="18" charset="0"/>
              </a:rPr>
              <a:t>发现，由数目庞大的个体组成的鸟群飞行中可以改变方向，散开，或者队形的重组等等，那么一定有某种潜在的能力或者规则保证了这些同步的行为。这些科学家都认为上述行为是基于不可预知的鸟类社会行为中的群体动态学。在这些早期的模型中他们把重点都放在了个体间距的处理，也就是让鸟群中的个体之间保持最优的距离。</a:t>
            </a: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30</a:t>
            </a:fld>
            <a:endParaRPr lang="en-US" altLang="zh-CN" dirty="0"/>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t>学习因子</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sq-AL"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sq-AL"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同步时变</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参照时变惯性权重的设置方法，将学习因子设置如下：设学习因子</a:t>
                </a:r>
                <a:r>
                  <a:rPr lang="en-US"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的取值范围为</a:t>
                </a:r>
                <a14:m>
                  <m:oMath xmlns:m="http://schemas.openxmlformats.org/officeDocument/2006/math">
                    <m:d>
                      <m:dPr>
                        <m:begChr m:val="["/>
                        <m:endChr m:val="]"/>
                        <m:ctrlPr>
                          <a:rPr lang="en-US" altLang="zh-CN" b="1" i="1" dirty="0" smtClean="0">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dirty="0">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dirty="0">
                                <a:solidFill>
                                  <a:srgbClr val="FFFFFF"/>
                                </a:solidFill>
                                <a:latin typeface="Cambria Math" panose="02040503050406030204" pitchFamily="18" charset="0"/>
                                <a:ea typeface="楷体_GB2312" pitchFamily="49" charset="-122"/>
                                <a:cs typeface="Times New Roman" pitchFamily="18" charset="0"/>
                              </a:rPr>
                              <m:t>𝒎𝒊𝒏</m:t>
                            </m:r>
                          </m:sub>
                        </m:sSub>
                        <m:r>
                          <a:rPr lang="en-US" altLang="zh-CN" b="1" i="1" dirty="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dirty="0">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dirty="0">
                                <a:solidFill>
                                  <a:srgbClr val="FFFFFF"/>
                                </a:solidFill>
                                <a:latin typeface="Cambria Math" panose="02040503050406030204" pitchFamily="18" charset="0"/>
                                <a:ea typeface="楷体_GB2312" pitchFamily="49" charset="-122"/>
                                <a:cs typeface="Times New Roman" pitchFamily="18" charset="0"/>
                              </a:rPr>
                              <m:t>𝒎</m:t>
                            </m:r>
                            <m:r>
                              <a:rPr lang="en-US" altLang="zh-CN" b="1" i="1" dirty="0" smtClean="0">
                                <a:solidFill>
                                  <a:srgbClr val="FFFFFF"/>
                                </a:solidFill>
                                <a:latin typeface="Cambria Math" panose="02040503050406030204" pitchFamily="18" charset="0"/>
                                <a:ea typeface="楷体_GB2312" pitchFamily="49" charset="-122"/>
                                <a:cs typeface="Times New Roman" pitchFamily="18" charset="0"/>
                              </a:rPr>
                              <m:t>𝒂𝒙</m:t>
                            </m:r>
                          </m:sub>
                        </m:sSub>
                      </m:e>
                    </m:d>
                  </m:oMath>
                </a14:m>
                <a:r>
                  <a:rPr lang="zh-CN" altLang="en-US" b="1" dirty="0">
                    <a:solidFill>
                      <a:srgbClr val="FFFFFF"/>
                    </a:solidFill>
                    <a:latin typeface="Times New Roman" pitchFamily="18" charset="0"/>
                    <a:ea typeface="宋体" panose="02010600030101010101" pitchFamily="2" charset="-122"/>
                    <a:cs typeface="Times New Roman" pitchFamily="18" charset="0"/>
                  </a:rPr>
                  <a:t>，最大迭代次数为</a:t>
                </a:r>
                <a:r>
                  <a:rPr lang="en-US" altLang="zh-CN" b="1" dirty="0" err="1">
                    <a:solidFill>
                      <a:srgbClr val="FFFFFF"/>
                    </a:solidFill>
                    <a:latin typeface="Times New Roman" pitchFamily="18" charset="0"/>
                    <a:ea typeface="宋体" panose="02010600030101010101" pitchFamily="2" charset="-122"/>
                    <a:cs typeface="Times New Roman" pitchFamily="18" charset="0"/>
                  </a:rPr>
                  <a:t>Iter_max</a:t>
                </a:r>
                <a:r>
                  <a:rPr lang="zh-CN" altLang="en-US" b="1" dirty="0">
                    <a:solidFill>
                      <a:srgbClr val="FFFFFF"/>
                    </a:solidFill>
                    <a:latin typeface="Times New Roman" pitchFamily="18" charset="0"/>
                    <a:ea typeface="宋体" panose="02010600030101010101" pitchFamily="2" charset="-122"/>
                    <a:cs typeface="Times New Roman" pitchFamily="18" charset="0"/>
                  </a:rPr>
                  <a:t>，则第</a:t>
                </a:r>
                <a:r>
                  <a:rPr lang="en-US" altLang="zh-CN" b="1" dirty="0" err="1">
                    <a:solidFill>
                      <a:srgbClr val="FFFFFF"/>
                    </a:solidFill>
                    <a:latin typeface="Times New Roman" pitchFamily="18" charset="0"/>
                    <a:ea typeface="宋体" panose="02010600030101010101" pitchFamily="2" charset="-122"/>
                    <a:cs typeface="Times New Roman" pitchFamily="18" charset="0"/>
                  </a:rPr>
                  <a:t>i</a:t>
                </a:r>
                <a:r>
                  <a:rPr lang="zh-CN" altLang="en-US" b="1" dirty="0">
                    <a:solidFill>
                      <a:srgbClr val="FFFFFF"/>
                    </a:solidFill>
                    <a:latin typeface="Times New Roman" pitchFamily="18" charset="0"/>
                    <a:ea typeface="宋体" panose="02010600030101010101" pitchFamily="2" charset="-122"/>
                    <a:cs typeface="Times New Roman" pitchFamily="18" charset="0"/>
                  </a:rPr>
                  <a:t>次迭代时学习因子取值为：</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800100" lvl="2" indent="0" eaLnBrk="1" hangingPunct="1">
                  <a:buClr>
                    <a:schemeClr val="tx1"/>
                  </a:buClr>
                  <a:buSzPct val="100000"/>
                  <a:buNone/>
                  <a:defRPr/>
                </a:pPr>
                <a14:m>
                  <m:oMathPara xmlns:m="http://schemas.openxmlformats.org/officeDocument/2006/math">
                    <m:oMathParaPr>
                      <m:jc m:val="centerGroup"/>
                    </m:oMathParaPr>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𝟐</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dirty="0">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dirty="0">
                              <a:solidFill>
                                <a:srgbClr val="FFFFFF"/>
                              </a:solidFill>
                              <a:latin typeface="Cambria Math" panose="02040503050406030204" pitchFamily="18" charset="0"/>
                              <a:ea typeface="楷体_GB2312" pitchFamily="49" charset="-122"/>
                              <a:cs typeface="Times New Roman" pitchFamily="18" charset="0"/>
                            </a:rPr>
                            <m:t>𝒎𝒂𝒙</m:t>
                          </m:r>
                        </m:sub>
                      </m:sSub>
                      <m:r>
                        <a:rPr lang="en-US" altLang="zh-CN" b="1" i="1" dirty="0">
                          <a:solidFill>
                            <a:srgbClr val="FFFFFF"/>
                          </a:solidFill>
                          <a:latin typeface="Cambria Math" panose="02040503050406030204" pitchFamily="18" charset="0"/>
                          <a:ea typeface="楷体_GB2312" pitchFamily="49" charset="-122"/>
                          <a:cs typeface="Times New Roman" pitchFamily="18" charset="0"/>
                        </a:rPr>
                        <m:t>−</m:t>
                      </m:r>
                      <m:f>
                        <m:fPr>
                          <m:ctrlPr>
                            <a:rPr lang="en-US" altLang="zh-CN" b="1" i="1">
                              <a:solidFill>
                                <a:srgbClr val="FFFFFF"/>
                              </a:solidFill>
                              <a:latin typeface="Cambria Math" panose="02040503050406030204" pitchFamily="18" charset="0"/>
                              <a:ea typeface="楷体_GB2312" pitchFamily="49" charset="-122"/>
                              <a:cs typeface="Times New Roman" pitchFamily="18" charset="0"/>
                            </a:rPr>
                          </m:ctrlPr>
                        </m:fPr>
                        <m:num>
                          <m:sSub>
                            <m:sSubPr>
                              <m:ctrlPr>
                                <a:rPr lang="en-US" altLang="zh-CN"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dirty="0">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dirty="0">
                                  <a:solidFill>
                                    <a:srgbClr val="FFFFFF"/>
                                  </a:solidFill>
                                  <a:latin typeface="Cambria Math" panose="02040503050406030204" pitchFamily="18" charset="0"/>
                                  <a:ea typeface="楷体_GB2312" pitchFamily="49" charset="-122"/>
                                  <a:cs typeface="Times New Roman" pitchFamily="18" charset="0"/>
                                </a:rPr>
                                <m:t>𝒎𝒂𝒙</m:t>
                              </m:r>
                            </m:sub>
                          </m:sSub>
                          <m:r>
                            <a:rPr lang="en-US" altLang="zh-CN" b="1" i="1" dirty="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dirty="0">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dirty="0">
                                  <a:solidFill>
                                    <a:srgbClr val="FFFFFF"/>
                                  </a:solidFill>
                                  <a:latin typeface="Cambria Math" panose="02040503050406030204" pitchFamily="18" charset="0"/>
                                  <a:ea typeface="楷体_GB2312" pitchFamily="49" charset="-122"/>
                                  <a:cs typeface="Times New Roman" pitchFamily="18" charset="0"/>
                                </a:rPr>
                                <m:t>𝒎𝒊𝒏</m:t>
                              </m:r>
                            </m:sub>
                          </m:sSub>
                        </m:num>
                        <m:den>
                          <m:r>
                            <a:rPr lang="en-US" altLang="zh-CN" b="1" i="1">
                              <a:solidFill>
                                <a:srgbClr val="FFFFFF"/>
                              </a:solidFill>
                              <a:latin typeface="Cambria Math" panose="02040503050406030204" pitchFamily="18" charset="0"/>
                              <a:ea typeface="楷体_GB2312" pitchFamily="49" charset="-122"/>
                              <a:cs typeface="Times New Roman" pitchFamily="18" charset="0"/>
                            </a:rPr>
                            <m:t>𝑰𝒕𝒆𝒓</m:t>
                          </m:r>
                          <m:r>
                            <a:rPr lang="en-US" altLang="zh-CN" b="1" i="1">
                              <a:solidFill>
                                <a:srgbClr val="FFFFFF"/>
                              </a:solidFill>
                              <a:latin typeface="Cambria Math" panose="02040503050406030204" pitchFamily="18" charset="0"/>
                              <a:ea typeface="楷体_GB2312" pitchFamily="49" charset="-122"/>
                              <a:cs typeface="Times New Roman" pitchFamily="18" charset="0"/>
                            </a:rPr>
                            <m:t>_</m:t>
                          </m:r>
                          <m:r>
                            <a:rPr lang="en-US" altLang="zh-CN" b="1" i="1">
                              <a:solidFill>
                                <a:srgbClr val="FFFFFF"/>
                              </a:solidFill>
                              <a:latin typeface="Cambria Math" panose="02040503050406030204" pitchFamily="18" charset="0"/>
                              <a:ea typeface="楷体_GB2312" pitchFamily="49" charset="-122"/>
                              <a:cs typeface="Times New Roman" pitchFamily="18" charset="0"/>
                            </a:rPr>
                            <m:t>𝒎𝒂𝒙</m:t>
                          </m:r>
                        </m:den>
                      </m:f>
                      <m:r>
                        <a:rPr lang="en-US" altLang="zh-CN" b="1" i="1">
                          <a:solidFill>
                            <a:srgbClr val="FFFFFF"/>
                          </a:solidFill>
                          <a:latin typeface="Cambria Math" panose="02040503050406030204" pitchFamily="18" charset="0"/>
                          <a:ea typeface="Cambria Math" panose="02040503050406030204" pitchFamily="18" charset="0"/>
                          <a:cs typeface="Times New Roman" pitchFamily="18" charset="0"/>
                        </a:rPr>
                        <m:t>×</m:t>
                      </m:r>
                      <m:r>
                        <a:rPr lang="en-US" altLang="zh-CN" b="1" i="1">
                          <a:solidFill>
                            <a:srgbClr val="FFFFFF"/>
                          </a:solidFill>
                          <a:latin typeface="Cambria Math" panose="02040503050406030204" pitchFamily="18" charset="0"/>
                          <a:ea typeface="Cambria Math" panose="02040503050406030204" pitchFamily="18" charset="0"/>
                          <a:cs typeface="Times New Roman" pitchFamily="18" charset="0"/>
                        </a:rPr>
                        <m:t>𝒊</m:t>
                      </m:r>
                    </m:oMath>
                  </m:oMathPara>
                </a14:m>
                <a:endParaRPr lang="en-US" altLang="zh-CN" b="1" dirty="0">
                  <a:solidFill>
                    <a:srgbClr val="FFFFFF"/>
                  </a:solidFill>
                  <a:latin typeface="Times New Roman" pitchFamily="18" charset="0"/>
                  <a:ea typeface="Cambria Math" panose="02040503050406030204" pitchFamily="18" charset="0"/>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一组较好的设置方案为：</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800100" lvl="2" indent="0" algn="ctr" eaLnBrk="1" hangingPunct="1">
                  <a:buClr>
                    <a:schemeClr val="tx1"/>
                  </a:buClr>
                  <a:buSzPct val="100000"/>
                  <a:buNone/>
                  <a:defRPr/>
                </a:pPr>
                <a14:m>
                  <m:oMath xmlns:m="http://schemas.openxmlformats.org/officeDocument/2006/math">
                    <m:sSub>
                      <m:sSubPr>
                        <m:ctrlPr>
                          <a:rPr lang="en-US" altLang="zh-CN"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dirty="0">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dirty="0">
                            <a:solidFill>
                              <a:srgbClr val="FFFFFF"/>
                            </a:solidFill>
                            <a:latin typeface="Cambria Math" panose="02040503050406030204" pitchFamily="18" charset="0"/>
                            <a:ea typeface="楷体_GB2312" pitchFamily="49" charset="-122"/>
                            <a:cs typeface="Times New Roman" pitchFamily="18" charset="0"/>
                          </a:rPr>
                          <m:t>𝒎𝒂𝒙</m:t>
                        </m:r>
                      </m:sub>
                    </m:sSub>
                    <m:r>
                      <a:rPr lang="en-US" altLang="zh-CN" b="1" i="1" dirty="0"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dirty="0" smtClean="0">
                        <a:solidFill>
                          <a:srgbClr val="FFFFFF"/>
                        </a:solidFill>
                        <a:latin typeface="Cambria Math" panose="02040503050406030204" pitchFamily="18" charset="0"/>
                        <a:ea typeface="楷体_GB2312" pitchFamily="49" charset="-122"/>
                        <a:cs typeface="Times New Roman" pitchFamily="18" charset="0"/>
                      </a:rPr>
                      <m:t>𝟑</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sSub>
                      <m:sSubPr>
                        <m:ctrlPr>
                          <a:rPr lang="en-US" altLang="zh-CN" b="1" i="1" dirty="0">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dirty="0">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dirty="0">
                            <a:solidFill>
                              <a:srgbClr val="FFFFFF"/>
                            </a:solidFill>
                            <a:latin typeface="Cambria Math" panose="02040503050406030204" pitchFamily="18" charset="0"/>
                            <a:ea typeface="楷体_GB2312" pitchFamily="49" charset="-122"/>
                            <a:cs typeface="Times New Roman" pitchFamily="18" charset="0"/>
                          </a:rPr>
                          <m:t>𝒎</m:t>
                        </m:r>
                        <m:r>
                          <a:rPr lang="en-US" altLang="zh-CN" b="1" i="1" dirty="0" smtClean="0">
                            <a:solidFill>
                              <a:srgbClr val="FFFFFF"/>
                            </a:solidFill>
                            <a:latin typeface="Cambria Math" panose="02040503050406030204" pitchFamily="18" charset="0"/>
                            <a:ea typeface="楷体_GB2312" pitchFamily="49" charset="-122"/>
                            <a:cs typeface="Times New Roman" pitchFamily="18" charset="0"/>
                          </a:rPr>
                          <m:t>𝒊𝒏</m:t>
                        </m:r>
                      </m:sub>
                    </m:sSub>
                    <m:r>
                      <a:rPr lang="en-US" altLang="zh-CN" b="1" i="1" dirty="0"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dirty="0" smtClean="0">
                        <a:solidFill>
                          <a:srgbClr val="FFFFFF"/>
                        </a:solidFill>
                        <a:latin typeface="Cambria Math" panose="02040503050406030204" pitchFamily="18" charset="0"/>
                        <a:ea typeface="楷体_GB2312" pitchFamily="49" charset="-122"/>
                        <a:cs typeface="Times New Roman" pitchFamily="18" charset="0"/>
                      </a:rPr>
                      <m:t>𝟎</m:t>
                    </m:r>
                    <m:r>
                      <a:rPr lang="en-US" altLang="zh-CN" b="1" i="1" dirty="0"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dirty="0" smtClean="0">
                        <a:solidFill>
                          <a:srgbClr val="FFFFFF"/>
                        </a:solidFill>
                        <a:latin typeface="Cambria Math" panose="02040503050406030204" pitchFamily="18" charset="0"/>
                        <a:ea typeface="楷体_GB2312" pitchFamily="49" charset="-122"/>
                        <a:cs typeface="Times New Roman" pitchFamily="18" charset="0"/>
                      </a:rPr>
                      <m:t>𝟐𝟓</m:t>
                    </m:r>
                  </m:oMath>
                </a14:m>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800100" lvl="2" indent="0" eaLnBrk="1" hangingPunct="1">
                  <a:buClr>
                    <a:schemeClr val="tx1"/>
                  </a:buClr>
                  <a:buSzPct val="100000"/>
                  <a:buNone/>
                  <a:defRPr/>
                </a:pPr>
                <a:endParaRPr lang="en-US" altLang="zh-CN" b="1" dirty="0">
                  <a:solidFill>
                    <a:srgbClr val="FFFFFF"/>
                  </a:solidFill>
                  <a:latin typeface="Times New Roman" pitchFamily="18" charset="0"/>
                  <a:ea typeface="Cambria Math" panose="02040503050406030204" pitchFamily="18" charset="0"/>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93" t="-4052" r="-4937"/>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Tree>
    <p:extLst>
      <p:ext uri="{BB962C8B-B14F-4D97-AF65-F5344CB8AC3E}">
        <p14:creationId xmlns:p14="http://schemas.microsoft.com/office/powerpoint/2010/main" val="186686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31</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t>学习因子</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sq-AL"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sq-AL"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异步时变</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使两个学习因子在优化过程中随时间进行不同的变化，所以我们这里称之为异步时变。这种设置的目的是在优化初期加强全局搜索，而在搜索后期促使粒子收敛于全局最优解。这种想法可以通过随着时间不断减小自我学习因子</a:t>
            </a:r>
            <a:r>
              <a:rPr lang="en-US"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和不断增大社会学习因子</a:t>
            </a:r>
            <a:r>
              <a:rPr lang="en-US"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来实现。</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在优化的初始阶段，粒子具有较大的自我学习能力和较小的社会学习能力，这样粒子可以倾向于在整个搜索空间飞行，而不是很快就飞向群体最优解；在优化的后期，粒子具有较大的社会学习能力和较小的自我学习能力，使粒子倾向于飞向全局最优解。 </a:t>
            </a:r>
          </a:p>
          <a:p>
            <a:pPr marL="1409700" lvl="2" indent="-609600" eaLnBrk="1" hangingPunct="1">
              <a:buClr>
                <a:schemeClr val="tx1"/>
              </a:buClr>
              <a:buSzPct val="100000"/>
              <a:buFont typeface="Arial" pitchFamily="34" charset="0"/>
              <a:buChar char="•"/>
              <a:defRPr/>
            </a:pP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32</a:t>
            </a:fld>
            <a:endParaRPr lang="en-US" altLang="zh-CN" dirty="0"/>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t>学习因子</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sq-AL" altLang="zh-CN" b="1" dirty="0">
                    <a:solidFill>
                      <a:srgbClr val="FFFFFF"/>
                    </a:solidFill>
                    <a:latin typeface="Times New Roman" pitchFamily="18" charset="0"/>
                    <a:ea typeface="宋体" panose="02010600030101010101" pitchFamily="2" charset="-122"/>
                    <a:cs typeface="Times New Roman" pitchFamily="18" charset="0"/>
                  </a:rPr>
                  <a:t>c1</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sq-AL" altLang="zh-CN" b="1" dirty="0">
                    <a:solidFill>
                      <a:srgbClr val="FFFFFF"/>
                    </a:solidFill>
                    <a:latin typeface="Times New Roman" pitchFamily="18" charset="0"/>
                    <a:ea typeface="宋体" panose="02010600030101010101" pitchFamily="2" charset="-122"/>
                    <a:cs typeface="Times New Roman" pitchFamily="18" charset="0"/>
                  </a:rPr>
                  <a:t>c2</a:t>
                </a:r>
                <a:r>
                  <a:rPr lang="zh-CN" altLang="en-US" b="1" dirty="0">
                    <a:solidFill>
                      <a:srgbClr val="FFFFFF"/>
                    </a:solidFill>
                    <a:latin typeface="Times New Roman" pitchFamily="18" charset="0"/>
                    <a:ea typeface="宋体" panose="02010600030101010101" pitchFamily="2" charset="-122"/>
                    <a:cs typeface="Times New Roman" pitchFamily="18" charset="0"/>
                  </a:rPr>
                  <a:t>异步时变</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具体实现方式如下：</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800100" lvl="2" indent="0" eaLnBrk="1" hangingPunct="1">
                  <a:buClr>
                    <a:schemeClr val="tx1"/>
                  </a:buClr>
                  <a:buSzPct val="100000"/>
                  <a:buNone/>
                  <a:defRPr/>
                </a:pPr>
                <a14:m>
                  <m:oMathPara xmlns:m="http://schemas.openxmlformats.org/officeDocument/2006/math">
                    <m:oMathParaPr>
                      <m:jc m:val="centerGroup"/>
                    </m:oMathParaPr>
                    <m:oMath xmlns:m="http://schemas.openxmlformats.org/officeDocument/2006/math">
                      <m:sSub>
                        <m:sSubPr>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smtClean="0">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𝟏</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d>
                        <m:dPr>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𝒇</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𝒊</m:t>
                              </m:r>
                            </m:sub>
                          </m:sSub>
                        </m:e>
                      </m:d>
                      <m:f>
                        <m:fPr>
                          <m:ctrlPr>
                            <a:rPr lang="en-US" altLang="zh-CN" b="1" i="1" smtClean="0">
                              <a:solidFill>
                                <a:srgbClr val="FFFFFF"/>
                              </a:solidFill>
                              <a:latin typeface="Cambria Math" panose="02040503050406030204" pitchFamily="18" charset="0"/>
                              <a:ea typeface="楷体_GB2312" pitchFamily="49" charset="-122"/>
                              <a:cs typeface="Times New Roman" pitchFamily="18" charset="0"/>
                            </a:rPr>
                          </m:ctrlPr>
                        </m:fPr>
                        <m:num>
                          <m:r>
                            <a:rPr lang="en-US" altLang="zh-CN" b="1" i="1" smtClean="0">
                              <a:solidFill>
                                <a:srgbClr val="FFFFFF"/>
                              </a:solidFill>
                              <a:latin typeface="Cambria Math" panose="02040503050406030204" pitchFamily="18" charset="0"/>
                              <a:ea typeface="楷体_GB2312" pitchFamily="49" charset="-122"/>
                              <a:cs typeface="Times New Roman" pitchFamily="18" charset="0"/>
                            </a:rPr>
                            <m:t>𝒊𝒕𝒆𝒓</m:t>
                          </m:r>
                        </m:num>
                        <m:den>
                          <m:r>
                            <a:rPr lang="en-US" altLang="zh-CN" b="1" i="1">
                              <a:solidFill>
                                <a:srgbClr val="FFFFFF"/>
                              </a:solidFill>
                              <a:latin typeface="Cambria Math" panose="02040503050406030204" pitchFamily="18" charset="0"/>
                              <a:ea typeface="楷体_GB2312" pitchFamily="49" charset="-122"/>
                              <a:cs typeface="Times New Roman" pitchFamily="18" charset="0"/>
                            </a:rPr>
                            <m:t>𝑰𝒕𝒆𝒓</m:t>
                          </m:r>
                          <m:r>
                            <a:rPr lang="en-US" altLang="zh-CN" b="1" i="1">
                              <a:solidFill>
                                <a:srgbClr val="FFFFFF"/>
                              </a:solidFill>
                              <a:latin typeface="Cambria Math" panose="02040503050406030204" pitchFamily="18" charset="0"/>
                              <a:ea typeface="楷体_GB2312" pitchFamily="49" charset="-122"/>
                              <a:cs typeface="Times New Roman" pitchFamily="18" charset="0"/>
                            </a:rPr>
                            <m:t>_</m:t>
                          </m:r>
                          <m:r>
                            <a:rPr lang="en-US" altLang="zh-CN" b="1" i="1">
                              <a:solidFill>
                                <a:srgbClr val="FFFFFF"/>
                              </a:solidFill>
                              <a:latin typeface="Cambria Math" panose="02040503050406030204" pitchFamily="18" charset="0"/>
                              <a:ea typeface="楷体_GB2312" pitchFamily="49" charset="-122"/>
                              <a:cs typeface="Times New Roman" pitchFamily="18" charset="0"/>
                            </a:rPr>
                            <m:t>𝒎𝒂𝒙</m:t>
                          </m:r>
                        </m:den>
                      </m:f>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r>
                            <a:rPr lang="en-US" altLang="zh-CN" b="1" i="1">
                              <a:solidFill>
                                <a:srgbClr val="FFFFFF"/>
                              </a:solidFill>
                              <a:latin typeface="Cambria Math" panose="02040503050406030204" pitchFamily="18" charset="0"/>
                              <a:ea typeface="楷体_GB2312" pitchFamily="49" charset="-122"/>
                              <a:cs typeface="Times New Roman" pitchFamily="18" charset="0"/>
                            </a:rPr>
                            <m:t>𝒊</m:t>
                          </m:r>
                        </m:sub>
                      </m:sSub>
                    </m:oMath>
                  </m:oMathPara>
                </a14:m>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800100" lvl="2" indent="0" eaLnBrk="1" hangingPunct="1">
                  <a:buClr>
                    <a:schemeClr val="tx1"/>
                  </a:buClr>
                  <a:buSzPct val="100000"/>
                  <a:buNone/>
                  <a:defRPr/>
                </a:pPr>
                <a14:m>
                  <m:oMathPara xmlns:m="http://schemas.openxmlformats.org/officeDocument/2006/math">
                    <m:oMathParaPr>
                      <m:jc m:val="centerGroup"/>
                    </m:oMathParaPr>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d>
                        <m:dPr>
                          <m:ctrlPr>
                            <a:rPr lang="en-US" altLang="zh-CN"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r>
                                <a:rPr lang="en-US" altLang="zh-CN" b="1" i="1">
                                  <a:solidFill>
                                    <a:srgbClr val="FFFFFF"/>
                                  </a:solidFill>
                                  <a:latin typeface="Cambria Math" panose="02040503050406030204" pitchFamily="18" charset="0"/>
                                  <a:ea typeface="楷体_GB2312" pitchFamily="49" charset="-122"/>
                                  <a:cs typeface="Times New Roman" pitchFamily="18" charset="0"/>
                                </a:rPr>
                                <m:t>𝒇</m:t>
                              </m:r>
                            </m:sub>
                          </m:sSub>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r>
                                <a:rPr lang="en-US" altLang="zh-CN" b="1" i="1">
                                  <a:solidFill>
                                    <a:srgbClr val="FFFFFF"/>
                                  </a:solidFill>
                                  <a:latin typeface="Cambria Math" panose="02040503050406030204" pitchFamily="18" charset="0"/>
                                  <a:ea typeface="楷体_GB2312" pitchFamily="49" charset="-122"/>
                                  <a:cs typeface="Times New Roman" pitchFamily="18" charset="0"/>
                                </a:rPr>
                                <m:t>𝒊</m:t>
                              </m:r>
                            </m:sub>
                          </m:sSub>
                        </m:e>
                      </m:d>
                      <m:f>
                        <m:fPr>
                          <m:ctrlPr>
                            <a:rPr lang="en-US" altLang="zh-CN" b="1" i="1">
                              <a:solidFill>
                                <a:srgbClr val="FFFFFF"/>
                              </a:solidFill>
                              <a:latin typeface="Cambria Math" panose="02040503050406030204" pitchFamily="18" charset="0"/>
                              <a:ea typeface="楷体_GB2312" pitchFamily="49" charset="-122"/>
                              <a:cs typeface="Times New Roman" pitchFamily="18" charset="0"/>
                            </a:rPr>
                          </m:ctrlPr>
                        </m:fPr>
                        <m:num>
                          <m:r>
                            <a:rPr lang="en-US" altLang="zh-CN" b="1" i="1">
                              <a:solidFill>
                                <a:srgbClr val="FFFFFF"/>
                              </a:solidFill>
                              <a:latin typeface="Cambria Math" panose="02040503050406030204" pitchFamily="18" charset="0"/>
                              <a:ea typeface="楷体_GB2312" pitchFamily="49" charset="-122"/>
                              <a:cs typeface="Times New Roman" pitchFamily="18" charset="0"/>
                            </a:rPr>
                            <m:t>𝒊𝒕𝒆𝒓</m:t>
                          </m:r>
                        </m:num>
                        <m:den>
                          <m:r>
                            <a:rPr lang="en-US" altLang="zh-CN" b="1" i="1">
                              <a:solidFill>
                                <a:srgbClr val="FFFFFF"/>
                              </a:solidFill>
                              <a:latin typeface="Cambria Math" panose="02040503050406030204" pitchFamily="18" charset="0"/>
                              <a:ea typeface="楷体_GB2312" pitchFamily="49" charset="-122"/>
                              <a:cs typeface="Times New Roman" pitchFamily="18" charset="0"/>
                            </a:rPr>
                            <m:t>𝑰𝒕𝒆</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𝒓</m:t>
                          </m:r>
                          <m:r>
                            <a:rPr lang="en-US" altLang="zh-CN" b="1" i="1" smtClean="0">
                              <a:solidFill>
                                <a:srgbClr val="FFFFFF"/>
                              </a:solidFill>
                              <a:latin typeface="Cambria Math" panose="02040503050406030204" pitchFamily="18" charset="0"/>
                              <a:ea typeface="楷体_GB2312" pitchFamily="49" charset="-122"/>
                              <a:cs typeface="Times New Roman" pitchFamily="18" charset="0"/>
                            </a:rPr>
                            <m:t>_</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𝒎𝒂𝒙</m:t>
                          </m:r>
                        </m:den>
                      </m:f>
                      <m:r>
                        <a:rPr lang="en-US" altLang="zh-CN"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r>
                            <a:rPr lang="en-US" altLang="zh-CN" b="1" i="1">
                              <a:solidFill>
                                <a:srgbClr val="FFFFFF"/>
                              </a:solidFill>
                              <a:latin typeface="Cambria Math" panose="02040503050406030204" pitchFamily="18" charset="0"/>
                              <a:ea typeface="楷体_GB2312" pitchFamily="49" charset="-122"/>
                              <a:cs typeface="Times New Roman" pitchFamily="18" charset="0"/>
                            </a:rPr>
                            <m:t>𝒊</m:t>
                          </m:r>
                        </m:sub>
                      </m:sSub>
                    </m:oMath>
                  </m:oMathPara>
                </a14:m>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这里</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𝒊</m:t>
                        </m:r>
                      </m:sub>
                    </m:sSub>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r>
                          <a:rPr lang="en-US" altLang="zh-CN" b="1" i="1">
                            <a:solidFill>
                              <a:srgbClr val="FFFFFF"/>
                            </a:solidFill>
                            <a:latin typeface="Cambria Math" panose="02040503050406030204" pitchFamily="18" charset="0"/>
                            <a:ea typeface="楷体_GB2312" pitchFamily="49" charset="-122"/>
                            <a:cs typeface="Times New Roman" pitchFamily="18" charset="0"/>
                          </a:rPr>
                          <m:t>𝒇</m:t>
                        </m:r>
                      </m:sub>
                    </m:sSub>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𝒊</m:t>
                        </m:r>
                      </m:sub>
                    </m:sSub>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r>
                          <a:rPr lang="en-US" altLang="zh-CN" b="1" i="1">
                            <a:solidFill>
                              <a:srgbClr val="FFFFFF"/>
                            </a:solidFill>
                            <a:latin typeface="Cambria Math" panose="02040503050406030204" pitchFamily="18" charset="0"/>
                            <a:ea typeface="楷体_GB2312" pitchFamily="49" charset="-122"/>
                            <a:cs typeface="Times New Roman" pitchFamily="18" charset="0"/>
                          </a:rPr>
                          <m:t>𝒇</m:t>
                        </m:r>
                      </m:sub>
                    </m:sSub>
                  </m:oMath>
                </a14:m>
                <a:r>
                  <a:rPr lang="zh-CN" altLang="en-US" b="1" dirty="0">
                    <a:solidFill>
                      <a:srgbClr val="FFFFFF"/>
                    </a:solidFill>
                    <a:latin typeface="Times New Roman" pitchFamily="18" charset="0"/>
                    <a:ea typeface="宋体" panose="02010600030101010101" pitchFamily="2" charset="-122"/>
                    <a:cs typeface="Times New Roman" pitchFamily="18" charset="0"/>
                  </a:rPr>
                  <a:t>为常数，分别表示</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sub>
                    </m:sSub>
                  </m:oMath>
                </a14:m>
                <a:r>
                  <a:rPr lang="zh-CN" altLang="en-US" b="1" dirty="0">
                    <a:solidFill>
                      <a:srgbClr val="FFFFFF"/>
                    </a:solidFill>
                    <a:latin typeface="Times New Roman" pitchFamily="18" charset="0"/>
                    <a:ea typeface="宋体" panose="02010600030101010101" pitchFamily="2" charset="-122"/>
                    <a:cs typeface="Times New Roman" pitchFamily="18" charset="0"/>
                  </a:rPr>
                  <a:t>和</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sub>
                    </m:sSub>
                  </m:oMath>
                </a14:m>
                <a:r>
                  <a:rPr lang="zh-CN" altLang="en-US" b="1" dirty="0">
                    <a:solidFill>
                      <a:srgbClr val="FFFFFF"/>
                    </a:solidFill>
                    <a:latin typeface="Times New Roman" pitchFamily="18" charset="0"/>
                    <a:ea typeface="宋体" panose="02010600030101010101" pitchFamily="2" charset="-122"/>
                    <a:cs typeface="Times New Roman" pitchFamily="18" charset="0"/>
                  </a:rPr>
                  <a:t>的初始值和最终值，</a:t>
                </a:r>
                <a:r>
                  <a:rPr lang="en-US" altLang="zh-CN" b="1" dirty="0" err="1">
                    <a:solidFill>
                      <a:srgbClr val="FFFFFF"/>
                    </a:solidFill>
                    <a:latin typeface="Times New Roman" pitchFamily="18" charset="0"/>
                    <a:ea typeface="宋体" panose="02010600030101010101" pitchFamily="2" charset="-122"/>
                    <a:cs typeface="Times New Roman" pitchFamily="18" charset="0"/>
                  </a:rPr>
                  <a:t>Iter_max</a:t>
                </a:r>
                <a:r>
                  <a:rPr lang="zh-CN" altLang="en-US" b="1" dirty="0">
                    <a:solidFill>
                      <a:srgbClr val="FFFFFF"/>
                    </a:solidFill>
                    <a:latin typeface="Times New Roman" pitchFamily="18" charset="0"/>
                    <a:ea typeface="宋体" panose="02010600030101010101" pitchFamily="2" charset="-122"/>
                    <a:cs typeface="Times New Roman" pitchFamily="18" charset="0"/>
                  </a:rPr>
                  <a:t>为最大迭代次数，</a:t>
                </a:r>
                <a:r>
                  <a:rPr lang="en-US" altLang="zh-CN" b="1" dirty="0" err="1">
                    <a:solidFill>
                      <a:srgbClr val="FFFFFF"/>
                    </a:solidFill>
                    <a:latin typeface="Times New Roman" pitchFamily="18" charset="0"/>
                    <a:ea typeface="宋体" panose="02010600030101010101" pitchFamily="2" charset="-122"/>
                    <a:cs typeface="Times New Roman" pitchFamily="18" charset="0"/>
                  </a:rPr>
                  <a:t>Iter</a:t>
                </a:r>
                <a:r>
                  <a:rPr lang="zh-CN" altLang="en-US" b="1" dirty="0">
                    <a:solidFill>
                      <a:srgbClr val="FFFFFF"/>
                    </a:solidFill>
                    <a:latin typeface="Times New Roman" pitchFamily="18" charset="0"/>
                    <a:ea typeface="宋体" panose="02010600030101010101" pitchFamily="2" charset="-122"/>
                    <a:cs typeface="Times New Roman" pitchFamily="18" charset="0"/>
                  </a:rPr>
                  <a:t>为当前迭代数。</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研究中发现：</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r>
                          <a:rPr lang="en-US" altLang="zh-CN" b="1" i="1">
                            <a:solidFill>
                              <a:srgbClr val="FFFFFF"/>
                            </a:solidFill>
                            <a:latin typeface="Cambria Math" panose="02040503050406030204" pitchFamily="18" charset="0"/>
                            <a:ea typeface="楷体_GB2312" pitchFamily="49" charset="-122"/>
                            <a:cs typeface="Times New Roman" pitchFamily="18" charset="0"/>
                          </a:rPr>
                          <m:t>𝒊</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𝟓</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𝟏</m:t>
                        </m:r>
                        <m:r>
                          <a:rPr lang="en-US" altLang="zh-CN" b="1" i="1">
                            <a:solidFill>
                              <a:srgbClr val="FFFFFF"/>
                            </a:solidFill>
                            <a:latin typeface="Cambria Math" panose="02040503050406030204" pitchFamily="18" charset="0"/>
                            <a:ea typeface="楷体_GB2312" pitchFamily="49" charset="-122"/>
                            <a:cs typeface="Times New Roman" pitchFamily="18" charset="0"/>
                          </a:rPr>
                          <m:t>𝒇</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𝟎</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𝟓</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𝟐</m:t>
                        </m:r>
                        <m:r>
                          <a:rPr lang="en-US" altLang="zh-CN" b="1" i="1">
                            <a:solidFill>
                              <a:srgbClr val="FFFFFF"/>
                            </a:solidFill>
                            <a:latin typeface="Cambria Math" panose="02040503050406030204" pitchFamily="18" charset="0"/>
                            <a:ea typeface="楷体_GB2312" pitchFamily="49" charset="-122"/>
                            <a:cs typeface="Times New Roman" pitchFamily="18" charset="0"/>
                          </a:rPr>
                          <m:t>𝒊</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𝟎</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𝟓</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a:t>
                </a:r>
                <a14:m>
                  <m:oMath xmlns:m="http://schemas.openxmlformats.org/officeDocument/2006/math">
                    <m:sSub>
                      <m:sSubPr>
                        <m:ctrlPr>
                          <a:rPr lang="en-US" altLang="zh-CN"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b="1" i="1">
                            <a:solidFill>
                              <a:srgbClr val="FFFFFF"/>
                            </a:solidFill>
                            <a:latin typeface="Cambria Math" panose="02040503050406030204" pitchFamily="18" charset="0"/>
                            <a:ea typeface="楷体_GB2312" pitchFamily="49" charset="-122"/>
                            <a:cs typeface="Times New Roman" pitchFamily="18" charset="0"/>
                          </a:rPr>
                          <m:t>𝒄</m:t>
                        </m:r>
                      </m:e>
                      <m:sub>
                        <m:r>
                          <a:rPr lang="en-US" altLang="zh-CN" b="1" i="1">
                            <a:solidFill>
                              <a:srgbClr val="FFFFFF"/>
                            </a:solidFill>
                            <a:latin typeface="Cambria Math" panose="02040503050406030204" pitchFamily="18" charset="0"/>
                            <a:ea typeface="楷体_GB2312" pitchFamily="49" charset="-122"/>
                            <a:cs typeface="Times New Roman" pitchFamily="18" charset="0"/>
                          </a:rPr>
                          <m:t>𝟐</m:t>
                        </m:r>
                        <m:r>
                          <a:rPr lang="en-US" altLang="zh-CN" b="1" i="1">
                            <a:solidFill>
                              <a:srgbClr val="FFFFFF"/>
                            </a:solidFill>
                            <a:latin typeface="Cambria Math" panose="02040503050406030204" pitchFamily="18" charset="0"/>
                            <a:ea typeface="楷体_GB2312" pitchFamily="49" charset="-122"/>
                            <a:cs typeface="Times New Roman" pitchFamily="18" charset="0"/>
                          </a:rPr>
                          <m:t>𝒇</m:t>
                        </m:r>
                      </m:sub>
                    </m:sSub>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𝟐</m:t>
                    </m:r>
                    <m:r>
                      <a:rPr lang="en-US" altLang="zh-CN"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b="1" i="1" smtClean="0">
                        <a:solidFill>
                          <a:srgbClr val="FFFFFF"/>
                        </a:solidFill>
                        <a:latin typeface="Cambria Math" panose="02040503050406030204" pitchFamily="18" charset="0"/>
                        <a:ea typeface="楷体_GB2312" pitchFamily="49" charset="-122"/>
                        <a:cs typeface="Times New Roman" pitchFamily="18" charset="0"/>
                      </a:rPr>
                      <m:t>𝟓</m:t>
                    </m:r>
                  </m:oMath>
                </a14:m>
                <a:r>
                  <a:rPr lang="zh-CN" altLang="en-US" b="1" dirty="0">
                    <a:solidFill>
                      <a:srgbClr val="FFFFFF"/>
                    </a:solidFill>
                    <a:latin typeface="Times New Roman" pitchFamily="18" charset="0"/>
                    <a:ea typeface="宋体" panose="02010600030101010101" pitchFamily="2" charset="-122"/>
                    <a:cs typeface="Times New Roman" pitchFamily="18" charset="0"/>
                  </a:rPr>
                  <a:t>，这样的参数效果较好。</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endParaRPr lang="zh-CN" altLang="en-US"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93" t="-4052"/>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Tree>
    <p:extLst>
      <p:ext uri="{BB962C8B-B14F-4D97-AF65-F5344CB8AC3E}">
        <p14:creationId xmlns:p14="http://schemas.microsoft.com/office/powerpoint/2010/main" val="1178333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33</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t>同步更新与异步更新</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同步更新</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sz="2400"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
        <p:nvSpPr>
          <p:cNvPr id="5" name="TextBox 5"/>
          <p:cNvSpPr txBox="1"/>
          <p:nvPr/>
        </p:nvSpPr>
        <p:spPr>
          <a:xfrm>
            <a:off x="683568" y="2451660"/>
            <a:ext cx="8063936" cy="3785652"/>
          </a:xfrm>
          <a:prstGeom prst="rect">
            <a:avLst/>
          </a:prstGeom>
          <a:noFill/>
          <a:ln w="19050">
            <a:solidFill>
              <a:schemeClr val="tx1"/>
            </a:solidFill>
          </a:ln>
        </p:spPr>
        <p:txBody>
          <a:bodyPr wrap="square" rtlCol="0">
            <a:spAutoFit/>
          </a:bodyPr>
          <a:lstStyle/>
          <a:p>
            <a:r>
              <a:rPr lang="en-US" altLang="zh-CN" sz="2000" b="1" dirty="0">
                <a:solidFill>
                  <a:srgbClr val="FF0000"/>
                </a:solidFill>
                <a:latin typeface="Times New Roman" pitchFamily="18" charset="0"/>
                <a:cs typeface="Times New Roman" pitchFamily="18" charset="0"/>
              </a:rPr>
              <a:t>begin</a:t>
            </a:r>
          </a:p>
          <a:p>
            <a:r>
              <a:rPr lang="en-US" altLang="zh-CN" sz="2000" dirty="0">
                <a:solidFill>
                  <a:srgbClr val="FF0000"/>
                </a:solidFill>
                <a:latin typeface="Times New Roman" pitchFamily="18" charset="0"/>
                <a:cs typeface="Times New Roman" pitchFamily="18" charset="0"/>
              </a:rPr>
              <a:t>    </a:t>
            </a:r>
            <a:r>
              <a:rPr lang="en-US" altLang="zh-CN" sz="2000" dirty="0">
                <a:latin typeface="Times New Roman" pitchFamily="18" charset="0"/>
                <a:cs typeface="Times New Roman" pitchFamily="18" charset="0"/>
              </a:rPr>
              <a:t>initialize a swarm of particles with random location and velocity;</a:t>
            </a:r>
          </a:p>
          <a:p>
            <a:r>
              <a:rPr lang="en-US" altLang="zh-CN" sz="2000" b="1" dirty="0">
                <a:solidFill>
                  <a:srgbClr val="FF0000"/>
                </a:solidFill>
                <a:latin typeface="Times New Roman" pitchFamily="18" charset="0"/>
                <a:cs typeface="Times New Roman" pitchFamily="18" charset="0"/>
              </a:rPr>
              <a:t>    repeat</a:t>
            </a:r>
          </a:p>
          <a:p>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for</a:t>
            </a:r>
            <a:r>
              <a:rPr lang="en-US" altLang="zh-CN" sz="2000" dirty="0">
                <a:latin typeface="Times New Roman" pitchFamily="18" charset="0"/>
                <a:cs typeface="Times New Roman" pitchFamily="18" charset="0"/>
              </a:rPr>
              <a:t> each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do </a:t>
            </a:r>
            <a:r>
              <a:rPr lang="en-US" altLang="zh-CN" sz="2000" dirty="0">
                <a:latin typeface="Times New Roman" pitchFamily="18" charset="0"/>
                <a:cs typeface="Times New Roman" pitchFamily="18" charset="0"/>
              </a:rPr>
              <a:t>            </a:t>
            </a:r>
          </a:p>
          <a:p>
            <a:r>
              <a:rPr lang="en-US" altLang="zh-CN" sz="2000" dirty="0">
                <a:latin typeface="Times New Roman" pitchFamily="18" charset="0"/>
                <a:cs typeface="Times New Roman" pitchFamily="18" charset="0"/>
              </a:rPr>
              <a:t>            adapt the velocity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a:t>
            </a:r>
          </a:p>
          <a:p>
            <a:r>
              <a:rPr lang="en-US" altLang="zh-CN" sz="2000" dirty="0">
                <a:latin typeface="Times New Roman" pitchFamily="18" charset="0"/>
                <a:cs typeface="Times New Roman" pitchFamily="18" charset="0"/>
              </a:rPr>
              <a:t>            update the position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p>
          <a:p>
            <a:r>
              <a:rPr lang="en-US" altLang="zh-CN" sz="2000" dirty="0">
                <a:latin typeface="Times New Roman" pitchFamily="18" charset="0"/>
                <a:cs typeface="Times New Roman" pitchFamily="18" charset="0"/>
              </a:rPr>
              <a:t>            evaluate objective function at the location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a:t>
            </a:r>
          </a:p>
          <a:p>
            <a:r>
              <a:rPr lang="en-US" altLang="zh-CN" sz="2000" dirty="0">
                <a:latin typeface="Times New Roman" pitchFamily="18" charset="0"/>
                <a:cs typeface="Times New Roman" pitchFamily="18" charset="0"/>
              </a:rPr>
              <a:t>            update </a:t>
            </a:r>
            <a:r>
              <a:rPr lang="en-US" altLang="zh-CN" sz="2000" dirty="0" err="1">
                <a:latin typeface="Times New Roman" pitchFamily="18" charset="0"/>
                <a:cs typeface="Times New Roman" pitchFamily="18" charset="0"/>
              </a:rPr>
              <a:t>pbest</a:t>
            </a:r>
            <a:r>
              <a:rPr lang="en-US" altLang="zh-CN" sz="2000" dirty="0">
                <a:latin typeface="Times New Roman" pitchFamily="18" charset="0"/>
                <a:cs typeface="Times New Roman" pitchFamily="18" charset="0"/>
              </a:rPr>
              <a:t>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p>
          <a:p>
            <a:r>
              <a:rPr lang="en-US" altLang="zh-CN" sz="2000" dirty="0">
                <a:solidFill>
                  <a:srgbClr val="FF0000"/>
                </a:solidFill>
                <a:latin typeface="Times New Roman" pitchFamily="18" charset="0"/>
                <a:cs typeface="Times New Roman" pitchFamily="18" charset="0"/>
              </a:rPr>
              <a:t>            </a:t>
            </a:r>
            <a:r>
              <a:rPr lang="en-US" altLang="zh-CN" sz="2000" dirty="0">
                <a:latin typeface="Times New Roman" pitchFamily="18" charset="0"/>
                <a:cs typeface="Times New Roman" pitchFamily="18" charset="0"/>
              </a:rPr>
              <a:t>update </a:t>
            </a:r>
            <a:r>
              <a:rPr lang="en-US" altLang="zh-CN" sz="2000" dirty="0" err="1">
                <a:latin typeface="Times New Roman" pitchFamily="18" charset="0"/>
                <a:cs typeface="Times New Roman" pitchFamily="18" charset="0"/>
              </a:rPr>
              <a:t>gbest</a:t>
            </a:r>
            <a:r>
              <a:rPr lang="en-US" altLang="zh-CN" sz="2000" dirty="0">
                <a:latin typeface="Times New Roman" pitchFamily="18" charset="0"/>
                <a:cs typeface="Times New Roman" pitchFamily="18" charset="0"/>
              </a:rPr>
              <a:t> of particle </a:t>
            </a:r>
            <a:r>
              <a:rPr lang="en-US" altLang="zh-CN" sz="2000" dirty="0" err="1">
                <a:solidFill>
                  <a:srgbClr val="FFFF00"/>
                </a:solidFill>
                <a:latin typeface="Times New Roman" pitchFamily="18" charset="0"/>
                <a:cs typeface="Times New Roman" pitchFamily="18" charset="0"/>
              </a:rPr>
              <a:t>i</a:t>
            </a:r>
            <a:r>
              <a:rPr lang="en-US" altLang="zh-CN" sz="2000" dirty="0">
                <a:solidFill>
                  <a:srgbClr val="FFFF00"/>
                </a:solidFill>
                <a:latin typeface="Times New Roman" pitchFamily="18" charset="0"/>
                <a:cs typeface="Times New Roman" pitchFamily="18" charset="0"/>
              </a:rPr>
              <a:t>;</a:t>
            </a:r>
            <a:endParaRPr lang="en-US" altLang="zh-CN" sz="2000" dirty="0">
              <a:latin typeface="Times New Roman" pitchFamily="18" charset="0"/>
              <a:cs typeface="Times New Roman" pitchFamily="18" charset="0"/>
            </a:endParaRPr>
          </a:p>
          <a:p>
            <a:r>
              <a:rPr lang="en-US" altLang="zh-CN" sz="2000" dirty="0">
                <a:solidFill>
                  <a:srgbClr val="FF0000"/>
                </a:solidFill>
                <a:latin typeface="Times New Roman" pitchFamily="18" charset="0"/>
                <a:cs typeface="Times New Roman" pitchFamily="18" charset="0"/>
              </a:rPr>
              <a:t>        </a:t>
            </a:r>
            <a:r>
              <a:rPr lang="en-US" altLang="zh-CN" sz="2000" dirty="0" err="1">
                <a:solidFill>
                  <a:srgbClr val="FF0000"/>
                </a:solidFill>
                <a:latin typeface="Times New Roman" pitchFamily="18" charset="0"/>
                <a:cs typeface="Times New Roman" pitchFamily="18" charset="0"/>
              </a:rPr>
              <a:t>endfor</a:t>
            </a:r>
            <a:r>
              <a:rPr lang="en-US" altLang="zh-CN" sz="2000" dirty="0">
                <a:latin typeface="Times New Roman" pitchFamily="18" charset="0"/>
                <a:cs typeface="Times New Roman" pitchFamily="18" charset="0"/>
              </a:rPr>
              <a:t>           </a:t>
            </a:r>
          </a:p>
          <a:p>
            <a:r>
              <a:rPr lang="en-US" altLang="zh-CN" sz="2000" b="1" dirty="0">
                <a:solidFill>
                  <a:srgbClr val="FF0000"/>
                </a:solidFill>
                <a:latin typeface="Times New Roman" pitchFamily="18" charset="0"/>
                <a:cs typeface="Times New Roman" pitchFamily="18" charset="0"/>
              </a:rPr>
              <a:t>    until</a:t>
            </a:r>
            <a:r>
              <a:rPr lang="en-US" altLang="zh-CN" sz="2000" dirty="0">
                <a:latin typeface="Times New Roman" pitchFamily="18" charset="0"/>
                <a:cs typeface="Times New Roman" pitchFamily="18" charset="0"/>
              </a:rPr>
              <a:t> a stop condition is met</a:t>
            </a:r>
          </a:p>
          <a:p>
            <a:r>
              <a:rPr lang="en-US" altLang="zh-CN" sz="2000" b="1" dirty="0">
                <a:solidFill>
                  <a:srgbClr val="FF0000"/>
                </a:solidFill>
                <a:latin typeface="Times New Roman" pitchFamily="18" charset="0"/>
                <a:cs typeface="Times New Roman" pitchFamily="18" charset="0"/>
              </a:rPr>
              <a:t>end</a:t>
            </a:r>
          </a:p>
        </p:txBody>
      </p:sp>
    </p:spTree>
    <p:extLst>
      <p:ext uri="{BB962C8B-B14F-4D97-AF65-F5344CB8AC3E}">
        <p14:creationId xmlns:p14="http://schemas.microsoft.com/office/powerpoint/2010/main" val="312997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34</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t>同步更新与异步更新</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同步更新</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a:t>
            </a:r>
            <a:r>
              <a:rPr lang="en-US" altLang="zh-CN" b="1" dirty="0" err="1">
                <a:solidFill>
                  <a:srgbClr val="FFFFFF"/>
                </a:solidFill>
                <a:latin typeface="Times New Roman" pitchFamily="18" charset="0"/>
                <a:ea typeface="宋体" panose="02010600030101010101" pitchFamily="2" charset="-122"/>
                <a:cs typeface="Times New Roman" pitchFamily="18" charset="0"/>
              </a:rPr>
              <a:t>pbest</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err="1">
                <a:solidFill>
                  <a:srgbClr val="FFFFFF"/>
                </a:solidFill>
                <a:latin typeface="Times New Roman" pitchFamily="18" charset="0"/>
                <a:ea typeface="宋体" panose="02010600030101010101" pitchFamily="2" charset="-122"/>
                <a:cs typeface="Times New Roman" pitchFamily="18" charset="0"/>
              </a:rPr>
              <a:t>gbest</a:t>
            </a:r>
            <a:r>
              <a:rPr lang="zh-CN" altLang="en-US" b="1" dirty="0">
                <a:solidFill>
                  <a:srgbClr val="FFFFFF"/>
                </a:solidFill>
                <a:latin typeface="Times New Roman" pitchFamily="18" charset="0"/>
                <a:ea typeface="宋体" panose="02010600030101010101" pitchFamily="2" charset="-122"/>
                <a:cs typeface="Times New Roman" pitchFamily="18" charset="0"/>
              </a:rPr>
              <a:t>的位置和速度更新同步</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群体搜索信息反馈较快</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适用于局部版本的粒子群算法</a:t>
            </a:r>
            <a:endParaRPr lang="en-US" altLang="zh-CN" sz="2400"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Tree>
    <p:extLst>
      <p:ext uri="{BB962C8B-B14F-4D97-AF65-F5344CB8AC3E}">
        <p14:creationId xmlns:p14="http://schemas.microsoft.com/office/powerpoint/2010/main" val="2790716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35</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t>同步更新与异步更新</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异步更新</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endParaRPr lang="en-US" altLang="zh-CN" sz="2400"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
        <p:nvSpPr>
          <p:cNvPr id="5" name="TextBox 5"/>
          <p:cNvSpPr txBox="1"/>
          <p:nvPr/>
        </p:nvSpPr>
        <p:spPr>
          <a:xfrm>
            <a:off x="683568" y="2340163"/>
            <a:ext cx="8063936" cy="4401205"/>
          </a:xfrm>
          <a:prstGeom prst="rect">
            <a:avLst/>
          </a:prstGeom>
          <a:noFill/>
          <a:ln w="19050">
            <a:solidFill>
              <a:schemeClr val="tx1"/>
            </a:solidFill>
          </a:ln>
        </p:spPr>
        <p:txBody>
          <a:bodyPr wrap="square" rtlCol="0">
            <a:spAutoFit/>
          </a:bodyPr>
          <a:lstStyle/>
          <a:p>
            <a:r>
              <a:rPr lang="en-US" altLang="zh-CN" sz="2000" b="1" dirty="0">
                <a:solidFill>
                  <a:srgbClr val="FF0000"/>
                </a:solidFill>
                <a:latin typeface="Times New Roman" pitchFamily="18" charset="0"/>
                <a:cs typeface="Times New Roman" pitchFamily="18" charset="0"/>
              </a:rPr>
              <a:t>begin</a:t>
            </a:r>
          </a:p>
          <a:p>
            <a:r>
              <a:rPr lang="en-US" altLang="zh-CN" sz="2000" dirty="0">
                <a:solidFill>
                  <a:srgbClr val="FF0000"/>
                </a:solidFill>
                <a:latin typeface="Times New Roman" pitchFamily="18" charset="0"/>
                <a:cs typeface="Times New Roman" pitchFamily="18" charset="0"/>
              </a:rPr>
              <a:t>    </a:t>
            </a:r>
            <a:r>
              <a:rPr lang="en-US" altLang="zh-CN" sz="2000" dirty="0">
                <a:latin typeface="Times New Roman" pitchFamily="18" charset="0"/>
                <a:cs typeface="Times New Roman" pitchFamily="18" charset="0"/>
              </a:rPr>
              <a:t>initialize a swarm of particles with random location and velocity;</a:t>
            </a:r>
          </a:p>
          <a:p>
            <a:r>
              <a:rPr lang="en-US" altLang="zh-CN" sz="2000" b="1" dirty="0">
                <a:solidFill>
                  <a:srgbClr val="FF0000"/>
                </a:solidFill>
                <a:latin typeface="Times New Roman" pitchFamily="18" charset="0"/>
                <a:cs typeface="Times New Roman" pitchFamily="18" charset="0"/>
              </a:rPr>
              <a:t>    repeat</a:t>
            </a:r>
          </a:p>
          <a:p>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for</a:t>
            </a:r>
            <a:r>
              <a:rPr lang="en-US" altLang="zh-CN" sz="2000" dirty="0">
                <a:latin typeface="Times New Roman" pitchFamily="18" charset="0"/>
                <a:cs typeface="Times New Roman" pitchFamily="18" charset="0"/>
              </a:rPr>
              <a:t> each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do </a:t>
            </a:r>
            <a:r>
              <a:rPr lang="en-US" altLang="zh-CN" sz="2000" dirty="0">
                <a:latin typeface="Times New Roman" pitchFamily="18" charset="0"/>
                <a:cs typeface="Times New Roman" pitchFamily="18" charset="0"/>
              </a:rPr>
              <a:t>            </a:t>
            </a:r>
          </a:p>
          <a:p>
            <a:r>
              <a:rPr lang="en-US" altLang="zh-CN" sz="2000" dirty="0">
                <a:latin typeface="Times New Roman" pitchFamily="18" charset="0"/>
                <a:cs typeface="Times New Roman" pitchFamily="18" charset="0"/>
              </a:rPr>
              <a:t>            adapt the velocity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using Equation (1);</a:t>
            </a:r>
          </a:p>
          <a:p>
            <a:r>
              <a:rPr lang="en-US" altLang="zh-CN" sz="2000" dirty="0">
                <a:latin typeface="Times New Roman" pitchFamily="18" charset="0"/>
                <a:cs typeface="Times New Roman" pitchFamily="18" charset="0"/>
              </a:rPr>
              <a:t>            update the position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using Equation (2);</a:t>
            </a:r>
          </a:p>
          <a:p>
            <a:r>
              <a:rPr lang="en-US" altLang="zh-CN" sz="2000" dirty="0">
                <a:latin typeface="Times New Roman" pitchFamily="18" charset="0"/>
                <a:cs typeface="Times New Roman" pitchFamily="18" charset="0"/>
              </a:rPr>
              <a:t>            evaluate objective function at the location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a:t>
            </a:r>
          </a:p>
          <a:p>
            <a:r>
              <a:rPr lang="en-US" altLang="zh-CN" sz="2000" dirty="0">
                <a:latin typeface="Times New Roman" pitchFamily="18" charset="0"/>
                <a:cs typeface="Times New Roman" pitchFamily="18" charset="0"/>
              </a:rPr>
              <a:t>            update </a:t>
            </a:r>
            <a:r>
              <a:rPr lang="en-US" altLang="zh-CN" sz="2000" dirty="0" err="1">
                <a:latin typeface="Times New Roman" pitchFamily="18" charset="0"/>
                <a:cs typeface="Times New Roman" pitchFamily="18" charset="0"/>
              </a:rPr>
              <a:t>pbest</a:t>
            </a:r>
            <a:r>
              <a:rPr lang="en-US" altLang="zh-CN" sz="2000" dirty="0">
                <a:latin typeface="Times New Roman" pitchFamily="18" charset="0"/>
                <a:cs typeface="Times New Roman" pitchFamily="18" charset="0"/>
              </a:rPr>
              <a:t>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a:t>
            </a:r>
          </a:p>
          <a:p>
            <a:r>
              <a:rPr lang="en-US" altLang="zh-CN" sz="2000" dirty="0">
                <a:solidFill>
                  <a:srgbClr val="FF0000"/>
                </a:solidFill>
                <a:latin typeface="Times New Roman" pitchFamily="18" charset="0"/>
                <a:cs typeface="Times New Roman" pitchFamily="18" charset="0"/>
              </a:rPr>
              <a:t>        </a:t>
            </a:r>
            <a:r>
              <a:rPr lang="en-US" altLang="zh-CN" sz="2000" dirty="0" err="1">
                <a:solidFill>
                  <a:srgbClr val="FF0000"/>
                </a:solidFill>
                <a:latin typeface="Times New Roman" pitchFamily="18" charset="0"/>
                <a:cs typeface="Times New Roman" pitchFamily="18" charset="0"/>
              </a:rPr>
              <a:t>endfor</a:t>
            </a:r>
            <a:r>
              <a:rPr lang="en-US" altLang="zh-CN" sz="2000" dirty="0">
                <a:latin typeface="Times New Roman" pitchFamily="18" charset="0"/>
                <a:cs typeface="Times New Roman" pitchFamily="18" charset="0"/>
              </a:rPr>
              <a:t>           </a:t>
            </a:r>
          </a:p>
          <a:p>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for</a:t>
            </a:r>
            <a:r>
              <a:rPr lang="en-US" altLang="zh-CN" sz="2000" dirty="0">
                <a:latin typeface="Times New Roman" pitchFamily="18" charset="0"/>
                <a:cs typeface="Times New Roman" pitchFamily="18" charset="0"/>
              </a:rPr>
              <a:t> each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 </a:t>
            </a:r>
            <a:r>
              <a:rPr lang="en-US" altLang="zh-CN" sz="2000" dirty="0">
                <a:solidFill>
                  <a:srgbClr val="FF0000"/>
                </a:solidFill>
                <a:latin typeface="Times New Roman" pitchFamily="18" charset="0"/>
                <a:cs typeface="Times New Roman" pitchFamily="18" charset="0"/>
              </a:rPr>
              <a:t>do </a:t>
            </a:r>
            <a:r>
              <a:rPr lang="en-US" altLang="zh-CN" sz="2000" dirty="0">
                <a:latin typeface="Times New Roman" pitchFamily="18" charset="0"/>
                <a:cs typeface="Times New Roman" pitchFamily="18" charset="0"/>
              </a:rPr>
              <a:t>            </a:t>
            </a:r>
          </a:p>
          <a:p>
            <a:r>
              <a:rPr lang="en-US" altLang="zh-CN" sz="2000" dirty="0">
                <a:latin typeface="Times New Roman" pitchFamily="18" charset="0"/>
                <a:cs typeface="Times New Roman" pitchFamily="18" charset="0"/>
              </a:rPr>
              <a:t>            update </a:t>
            </a:r>
            <a:r>
              <a:rPr lang="en-US" altLang="zh-CN" sz="2000" dirty="0" err="1">
                <a:latin typeface="Times New Roman" pitchFamily="18" charset="0"/>
                <a:cs typeface="Times New Roman" pitchFamily="18" charset="0"/>
              </a:rPr>
              <a:t>gbest</a:t>
            </a:r>
            <a:r>
              <a:rPr lang="en-US" altLang="zh-CN" sz="2000" dirty="0">
                <a:latin typeface="Times New Roman" pitchFamily="18" charset="0"/>
                <a:cs typeface="Times New Roman" pitchFamily="18" charset="0"/>
              </a:rPr>
              <a:t> of particle </a:t>
            </a:r>
            <a:r>
              <a:rPr lang="en-US" altLang="zh-CN" sz="2000" dirty="0" err="1">
                <a:solidFill>
                  <a:srgbClr val="FFFF00"/>
                </a:solidFill>
                <a:latin typeface="Times New Roman" pitchFamily="18" charset="0"/>
                <a:cs typeface="Times New Roman" pitchFamily="18" charset="0"/>
              </a:rPr>
              <a:t>i</a:t>
            </a:r>
            <a:r>
              <a:rPr lang="en-US" altLang="zh-CN" sz="2000" dirty="0">
                <a:latin typeface="Times New Roman" pitchFamily="18" charset="0"/>
                <a:cs typeface="Times New Roman" pitchFamily="18" charset="0"/>
              </a:rPr>
              <a:t>;</a:t>
            </a:r>
          </a:p>
          <a:p>
            <a:r>
              <a:rPr lang="en-US" altLang="zh-CN" sz="2000" dirty="0">
                <a:solidFill>
                  <a:srgbClr val="FF0000"/>
                </a:solidFill>
                <a:latin typeface="Times New Roman" pitchFamily="18" charset="0"/>
                <a:cs typeface="Times New Roman" pitchFamily="18" charset="0"/>
              </a:rPr>
              <a:t>        </a:t>
            </a:r>
            <a:r>
              <a:rPr lang="en-US" altLang="zh-CN" sz="2000" dirty="0" err="1">
                <a:solidFill>
                  <a:srgbClr val="FF0000"/>
                </a:solidFill>
                <a:latin typeface="Times New Roman" pitchFamily="18" charset="0"/>
                <a:cs typeface="Times New Roman" pitchFamily="18" charset="0"/>
              </a:rPr>
              <a:t>endfor</a:t>
            </a:r>
            <a:endParaRPr lang="en-US" altLang="zh-CN" sz="2000" dirty="0">
              <a:latin typeface="Times New Roman" pitchFamily="18" charset="0"/>
              <a:cs typeface="Times New Roman" pitchFamily="18" charset="0"/>
            </a:endParaRPr>
          </a:p>
          <a:p>
            <a:r>
              <a:rPr lang="en-US" altLang="zh-CN" sz="2000" b="1" dirty="0">
                <a:solidFill>
                  <a:srgbClr val="FF0000"/>
                </a:solidFill>
                <a:latin typeface="Times New Roman" pitchFamily="18" charset="0"/>
                <a:cs typeface="Times New Roman" pitchFamily="18" charset="0"/>
              </a:rPr>
              <a:t>    until</a:t>
            </a:r>
            <a:r>
              <a:rPr lang="en-US" altLang="zh-CN" sz="2000" dirty="0">
                <a:latin typeface="Times New Roman" pitchFamily="18" charset="0"/>
                <a:cs typeface="Times New Roman" pitchFamily="18" charset="0"/>
              </a:rPr>
              <a:t> a stop condition is met</a:t>
            </a:r>
          </a:p>
          <a:p>
            <a:r>
              <a:rPr lang="en-US" altLang="zh-CN" sz="2000" b="1" dirty="0">
                <a:solidFill>
                  <a:srgbClr val="FF0000"/>
                </a:solidFill>
                <a:latin typeface="Times New Roman" pitchFamily="18" charset="0"/>
                <a:cs typeface="Times New Roman" pitchFamily="18" charset="0"/>
              </a:rPr>
              <a:t>end</a:t>
            </a:r>
          </a:p>
        </p:txBody>
      </p:sp>
    </p:spTree>
    <p:extLst>
      <p:ext uri="{BB962C8B-B14F-4D97-AF65-F5344CB8AC3E}">
        <p14:creationId xmlns:p14="http://schemas.microsoft.com/office/powerpoint/2010/main" val="1769574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36</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t>同步更新与异步更新</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异步更新</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粒子</a:t>
            </a:r>
            <a:r>
              <a:rPr lang="en-US" altLang="zh-CN" b="1" dirty="0" err="1">
                <a:solidFill>
                  <a:srgbClr val="FFFFFF"/>
                </a:solidFill>
                <a:latin typeface="Times New Roman" pitchFamily="18" charset="0"/>
                <a:ea typeface="宋体" panose="02010600030101010101" pitchFamily="2" charset="-122"/>
                <a:cs typeface="Times New Roman" pitchFamily="18" charset="0"/>
              </a:rPr>
              <a:t>pbest</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err="1">
                <a:solidFill>
                  <a:srgbClr val="FFFFFF"/>
                </a:solidFill>
                <a:latin typeface="Times New Roman" pitchFamily="18" charset="0"/>
                <a:ea typeface="宋体" panose="02010600030101010101" pitchFamily="2" charset="-122"/>
                <a:cs typeface="Times New Roman" pitchFamily="18" charset="0"/>
              </a:rPr>
              <a:t>gbest</a:t>
            </a:r>
            <a:r>
              <a:rPr lang="zh-CN" altLang="en-US" b="1" dirty="0">
                <a:solidFill>
                  <a:srgbClr val="FFFFFF"/>
                </a:solidFill>
                <a:latin typeface="Times New Roman" pitchFamily="18" charset="0"/>
                <a:ea typeface="宋体" panose="02010600030101010101" pitchFamily="2" charset="-122"/>
                <a:cs typeface="Times New Roman" pitchFamily="18" charset="0"/>
              </a:rPr>
              <a:t>的位置和速度更新不同步</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群体搜索信息反馈较慢</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适用于全局版本的粒子群算法</a:t>
            </a:r>
            <a:endParaRPr lang="en-US" altLang="zh-CN" sz="2400"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Tree>
    <p:extLst>
      <p:ext uri="{BB962C8B-B14F-4D97-AF65-F5344CB8AC3E}">
        <p14:creationId xmlns:p14="http://schemas.microsoft.com/office/powerpoint/2010/main" val="4096604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37</a:t>
            </a:fld>
            <a:endParaRPr lang="en-US" altLang="zh-CN" dirty="0"/>
          </a:p>
        </p:txBody>
      </p:sp>
      <mc:AlternateContent xmlns:mc="http://schemas.openxmlformats.org/markup-compatibility/2006">
        <mc:Choice xmlns:a14="http://schemas.microsoft.com/office/drawing/2010/main"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4"/>
                  <a:defRPr/>
                </a:pPr>
                <a:r>
                  <a:rPr lang="en-US" altLang="zh-CN" b="1" dirty="0"/>
                  <a:t>Fully Informed Particle Swarm (FIPS)</a:t>
                </a:r>
                <a:endParaRPr lang="zh-CN" altLang="en-US" sz="2600" b="1" dirty="0">
                  <a:solidFill>
                    <a:srgbClr val="FFFFFF"/>
                  </a:solidFill>
                  <a:latin typeface="Times New Roman" pitchFamily="18" charset="0"/>
                  <a:ea typeface="宋体" panose="02010600030101010101" pitchFamily="2"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个体的更新被领域内所有</a:t>
                </a:r>
                <a:r>
                  <a:rPr lang="en-US" altLang="zh-CN" b="1" dirty="0">
                    <a:solidFill>
                      <a:srgbClr val="FFFFFF"/>
                    </a:solidFill>
                    <a:latin typeface="Times New Roman" pitchFamily="18" charset="0"/>
                    <a:ea typeface="宋体" panose="02010600030101010101" pitchFamily="2" charset="-122"/>
                    <a:cs typeface="Times New Roman" pitchFamily="18" charset="0"/>
                  </a:rPr>
                  <a:t>neighbors</a:t>
                </a:r>
                <a:r>
                  <a:rPr lang="zh-CN" altLang="en-US" b="1" dirty="0">
                    <a:solidFill>
                      <a:srgbClr val="FFFFFF"/>
                    </a:solidFill>
                    <a:latin typeface="Times New Roman" pitchFamily="18" charset="0"/>
                    <a:ea typeface="宋体" panose="02010600030101010101" pitchFamily="2" charset="-122"/>
                    <a:cs typeface="Times New Roman" pitchFamily="18" charset="0"/>
                  </a:rPr>
                  <a:t>影响</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速度更新公式</a:t>
                </a:r>
                <a:r>
                  <a:rPr lang="en-US" altLang="zh-CN" b="1" dirty="0">
                    <a:solidFill>
                      <a:srgbClr val="FFFFFF"/>
                    </a:solidFill>
                    <a:latin typeface="Times New Roman" pitchFamily="18" charset="0"/>
                    <a:ea typeface="宋体" panose="02010600030101010101" pitchFamily="2" charset="-122"/>
                    <a:cs typeface="Times New Roman" pitchFamily="18" charset="0"/>
                  </a:rPr>
                  <a:t>(1)</a:t>
                </a:r>
                <a:r>
                  <a:rPr lang="zh-CN" altLang="en-US" b="1" dirty="0">
                    <a:solidFill>
                      <a:srgbClr val="FFFFFF"/>
                    </a:solidFill>
                    <a:latin typeface="Times New Roman" pitchFamily="18" charset="0"/>
                    <a:ea typeface="宋体" panose="02010600030101010101" pitchFamily="2" charset="-122"/>
                    <a:cs typeface="Times New Roman" pitchFamily="18" charset="0"/>
                  </a:rPr>
                  <a:t>修改为：</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400050" lvl="1" indent="0" algn="r" eaLnBrk="1" hangingPunct="1">
                  <a:buClr>
                    <a:schemeClr val="tx1"/>
                  </a:buClr>
                  <a:buSzPct val="100000"/>
                  <a:buNone/>
                  <a:defRPr/>
                </a:pPr>
                <a14:m>
                  <m:oMath xmlns:m="http://schemas.openxmlformats.org/officeDocument/2006/math">
                    <m:sSub>
                      <m:sSubPr>
                        <m:ctrlPr>
                          <a:rPr lang="en-US" altLang="zh-CN" sz="24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400" b="1" i="1">
                            <a:solidFill>
                              <a:srgbClr val="FFFFFF"/>
                            </a:solidFill>
                            <a:latin typeface="Cambria Math" panose="02040503050406030204" pitchFamily="18" charset="0"/>
                            <a:ea typeface="楷体_GB2312" pitchFamily="49" charset="-122"/>
                            <a:cs typeface="Times New Roman" pitchFamily="18" charset="0"/>
                          </a:rPr>
                          <m:t>𝒗</m:t>
                        </m:r>
                      </m:e>
                      <m:sub>
                        <m:r>
                          <a:rPr lang="en-US" altLang="zh-CN" sz="2400"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sz="2400" b="1" i="1">
                        <a:solidFill>
                          <a:srgbClr val="FFFFFF"/>
                        </a:solidFill>
                        <a:latin typeface="Cambria Math" panose="02040503050406030204" pitchFamily="18" charset="0"/>
                        <a:ea typeface="楷体_GB2312" pitchFamily="49" charset="-122"/>
                        <a:cs typeface="Times New Roman" pitchFamily="18" charset="0"/>
                      </a:rPr>
                      <m:t>=</m:t>
                    </m:r>
                    <m:r>
                      <a:rPr lang="zh-CN" altLang="en-US" sz="2400" b="1" i="1">
                        <a:solidFill>
                          <a:srgbClr val="FFFFFF"/>
                        </a:solidFill>
                        <a:latin typeface="Cambria Math" panose="02040503050406030204" pitchFamily="18" charset="0"/>
                        <a:ea typeface="楷体_GB2312" pitchFamily="49" charset="-122"/>
                        <a:cs typeface="Times New Roman" pitchFamily="18" charset="0"/>
                      </a:rPr>
                      <m:t>𝝌</m:t>
                    </m:r>
                    <m:d>
                      <m:dPr>
                        <m:ctrlPr>
                          <a:rPr lang="en-US" altLang="zh-CN" sz="2400" b="1" i="1">
                            <a:solidFill>
                              <a:srgbClr val="FFFFFF"/>
                            </a:solidFill>
                            <a:latin typeface="Cambria Math" panose="02040503050406030204" pitchFamily="18" charset="0"/>
                            <a:ea typeface="楷体_GB2312" pitchFamily="49" charset="-122"/>
                            <a:cs typeface="Times New Roman" pitchFamily="18" charset="0"/>
                          </a:rPr>
                        </m:ctrlPr>
                      </m:dPr>
                      <m:e>
                        <m:sSub>
                          <m:sSubPr>
                            <m:ctrlPr>
                              <a:rPr lang="en-US" altLang="zh-CN" sz="24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400" b="1" i="1">
                                <a:solidFill>
                                  <a:srgbClr val="FFFFFF"/>
                                </a:solidFill>
                                <a:latin typeface="Cambria Math" panose="02040503050406030204" pitchFamily="18" charset="0"/>
                                <a:ea typeface="楷体_GB2312" pitchFamily="49" charset="-122"/>
                                <a:cs typeface="Times New Roman" pitchFamily="18" charset="0"/>
                              </a:rPr>
                              <m:t>𝒗</m:t>
                            </m:r>
                          </m:e>
                          <m:sub>
                            <m:r>
                              <a:rPr lang="en-US" altLang="zh-CN" sz="2400"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sz="2400" b="1" i="1">
                            <a:solidFill>
                              <a:srgbClr val="FFFFFF"/>
                            </a:solidFill>
                            <a:latin typeface="Cambria Math" panose="02040503050406030204" pitchFamily="18" charset="0"/>
                            <a:ea typeface="楷体_GB2312" pitchFamily="49" charset="-122"/>
                            <a:cs typeface="Times New Roman" pitchFamily="18" charset="0"/>
                          </a:rPr>
                          <m:t>+</m:t>
                        </m:r>
                        <m:f>
                          <m:fPr>
                            <m:ctrlPr>
                              <a:rPr lang="en-US" altLang="zh-CN" sz="2400" b="1" i="1" smtClean="0">
                                <a:solidFill>
                                  <a:srgbClr val="FFFFFF"/>
                                </a:solidFill>
                                <a:latin typeface="Cambria Math" panose="02040503050406030204" pitchFamily="18" charset="0"/>
                                <a:ea typeface="楷体_GB2312" pitchFamily="49" charset="-122"/>
                                <a:cs typeface="Times New Roman" pitchFamily="18" charset="0"/>
                              </a:rPr>
                            </m:ctrlPr>
                          </m:fPr>
                          <m:num>
                            <m:r>
                              <a:rPr lang="en-US" altLang="zh-CN" sz="2400" b="1" i="1" smtClean="0">
                                <a:solidFill>
                                  <a:srgbClr val="FFFFFF"/>
                                </a:solidFill>
                                <a:latin typeface="Cambria Math" panose="02040503050406030204" pitchFamily="18" charset="0"/>
                                <a:ea typeface="楷体_GB2312" pitchFamily="49" charset="-122"/>
                                <a:cs typeface="Times New Roman" pitchFamily="18" charset="0"/>
                              </a:rPr>
                              <m:t>𝟏</m:t>
                            </m:r>
                          </m:num>
                          <m:den>
                            <m:sSub>
                              <m:sSubPr>
                                <m:ctrlPr>
                                  <a:rPr lang="en-US" altLang="zh-CN" sz="2400" b="1" i="1" smtClean="0">
                                    <a:solidFill>
                                      <a:srgbClr val="FFFFFF"/>
                                    </a:solidFill>
                                    <a:latin typeface="Cambria Math" panose="02040503050406030204" pitchFamily="18" charset="0"/>
                                    <a:ea typeface="楷体_GB2312" pitchFamily="49" charset="-122"/>
                                    <a:cs typeface="Times New Roman" pitchFamily="18" charset="0"/>
                                  </a:rPr>
                                </m:ctrlPr>
                              </m:sSubPr>
                              <m:e>
                                <m:r>
                                  <a:rPr lang="en-US" altLang="zh-CN" sz="2400" b="1" i="1" smtClean="0">
                                    <a:solidFill>
                                      <a:srgbClr val="FFFFFF"/>
                                    </a:solidFill>
                                    <a:latin typeface="Cambria Math" panose="02040503050406030204" pitchFamily="18" charset="0"/>
                                    <a:ea typeface="楷体_GB2312" pitchFamily="49" charset="-122"/>
                                    <a:cs typeface="Times New Roman" pitchFamily="18" charset="0"/>
                                  </a:rPr>
                                  <m:t>𝑲</m:t>
                                </m:r>
                              </m:e>
                              <m:sub>
                                <m:r>
                                  <a:rPr lang="en-US" altLang="zh-CN" sz="2400" b="1" i="1" smtClean="0">
                                    <a:solidFill>
                                      <a:srgbClr val="FFFFFF"/>
                                    </a:solidFill>
                                    <a:latin typeface="Cambria Math" panose="02040503050406030204" pitchFamily="18" charset="0"/>
                                    <a:ea typeface="楷体_GB2312" pitchFamily="49" charset="-122"/>
                                    <a:cs typeface="Times New Roman" pitchFamily="18" charset="0"/>
                                  </a:rPr>
                                  <m:t>𝒊</m:t>
                                </m:r>
                              </m:sub>
                            </m:sSub>
                          </m:den>
                        </m:f>
                        <m:nary>
                          <m:naryPr>
                            <m:chr m:val="∑"/>
                            <m:limLoc m:val="subSup"/>
                            <m:ctrlPr>
                              <a:rPr lang="en-US" altLang="zh-CN" sz="2400" b="1" i="1" smtClean="0">
                                <a:solidFill>
                                  <a:srgbClr val="FFFFFF"/>
                                </a:solidFill>
                                <a:latin typeface="Cambria Math" panose="02040503050406030204" pitchFamily="18" charset="0"/>
                                <a:ea typeface="楷体_GB2312" pitchFamily="49" charset="-122"/>
                                <a:cs typeface="Times New Roman" pitchFamily="18" charset="0"/>
                              </a:rPr>
                            </m:ctrlPr>
                          </m:naryPr>
                          <m:sub>
                            <m:r>
                              <m:rPr>
                                <m:brk m:alnAt="25"/>
                              </m:rPr>
                              <a:rPr lang="en-US" altLang="zh-CN" sz="2400" b="1" i="1" smtClean="0">
                                <a:solidFill>
                                  <a:srgbClr val="FFFFFF"/>
                                </a:solidFill>
                                <a:latin typeface="Cambria Math" panose="02040503050406030204" pitchFamily="18" charset="0"/>
                                <a:ea typeface="楷体_GB2312" pitchFamily="49" charset="-122"/>
                                <a:cs typeface="Times New Roman" pitchFamily="18" charset="0"/>
                              </a:rPr>
                              <m:t>𝒋</m:t>
                            </m:r>
                            <m:r>
                              <a:rPr lang="en-US" altLang="zh-CN" sz="2400"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sz="2400" b="1" i="1" smtClean="0">
                                <a:solidFill>
                                  <a:srgbClr val="FFFFFF"/>
                                </a:solidFill>
                                <a:latin typeface="Cambria Math" panose="02040503050406030204" pitchFamily="18" charset="0"/>
                                <a:ea typeface="楷体_GB2312" pitchFamily="49" charset="-122"/>
                                <a:cs typeface="Times New Roman" pitchFamily="18" charset="0"/>
                              </a:rPr>
                              <m:t>𝟏</m:t>
                            </m:r>
                          </m:sub>
                          <m:sup>
                            <m:sSub>
                              <m:sSubPr>
                                <m:ctrlPr>
                                  <a:rPr lang="en-US" altLang="zh-CN" sz="2400" b="1" i="1" smtClean="0">
                                    <a:solidFill>
                                      <a:srgbClr val="FFFFFF"/>
                                    </a:solidFill>
                                    <a:latin typeface="Cambria Math" panose="02040503050406030204" pitchFamily="18" charset="0"/>
                                    <a:ea typeface="楷体_GB2312" pitchFamily="49" charset="-122"/>
                                    <a:cs typeface="Times New Roman" pitchFamily="18" charset="0"/>
                                  </a:rPr>
                                </m:ctrlPr>
                              </m:sSubPr>
                              <m:e>
                                <m:r>
                                  <a:rPr lang="en-US" altLang="zh-CN" sz="2400" b="1" i="1" smtClean="0">
                                    <a:solidFill>
                                      <a:srgbClr val="FFFFFF"/>
                                    </a:solidFill>
                                    <a:latin typeface="Cambria Math" panose="02040503050406030204" pitchFamily="18" charset="0"/>
                                    <a:ea typeface="楷体_GB2312" pitchFamily="49" charset="-122"/>
                                    <a:cs typeface="Times New Roman" pitchFamily="18" charset="0"/>
                                  </a:rPr>
                                  <m:t>𝑲</m:t>
                                </m:r>
                              </m:e>
                              <m:sub>
                                <m:r>
                                  <a:rPr lang="en-US" altLang="zh-CN" sz="2400" b="1" i="1" smtClean="0">
                                    <a:solidFill>
                                      <a:srgbClr val="FFFFFF"/>
                                    </a:solidFill>
                                    <a:latin typeface="Cambria Math" panose="02040503050406030204" pitchFamily="18" charset="0"/>
                                    <a:ea typeface="楷体_GB2312" pitchFamily="49" charset="-122"/>
                                    <a:cs typeface="Times New Roman" pitchFamily="18" charset="0"/>
                                  </a:rPr>
                                  <m:t>𝒊</m:t>
                                </m:r>
                              </m:sub>
                            </m:sSub>
                          </m:sup>
                          <m:e>
                            <m:sSub>
                              <m:sSubPr>
                                <m:ctrlPr>
                                  <a:rPr lang="en-US" altLang="zh-CN" sz="2400" b="1" i="1">
                                    <a:solidFill>
                                      <a:srgbClr val="FFFFFF"/>
                                    </a:solidFill>
                                    <a:latin typeface="Cambria Math" panose="02040503050406030204" pitchFamily="18" charset="0"/>
                                    <a:ea typeface="楷体_GB2312" pitchFamily="49" charset="-122"/>
                                    <a:cs typeface="Times New Roman" pitchFamily="18" charset="0"/>
                                  </a:rPr>
                                </m:ctrlPr>
                              </m:sSubPr>
                              <m:e>
                                <m:r>
                                  <a:rPr lang="zh-CN" altLang="en-US" sz="2400" b="1" i="1">
                                    <a:solidFill>
                                      <a:srgbClr val="FFFFFF"/>
                                    </a:solidFill>
                                    <a:latin typeface="Cambria Math" panose="02040503050406030204" pitchFamily="18" charset="0"/>
                                    <a:ea typeface="楷体_GB2312" pitchFamily="49" charset="-122"/>
                                    <a:cs typeface="Times New Roman" pitchFamily="18" charset="0"/>
                                  </a:rPr>
                                  <m:t>𝝃</m:t>
                                </m:r>
                              </m:e>
                              <m:sub>
                                <m:r>
                                  <a:rPr lang="en-US" altLang="zh-CN" sz="2400" b="1" i="1">
                                    <a:solidFill>
                                      <a:srgbClr val="FFFFFF"/>
                                    </a:solidFill>
                                    <a:latin typeface="Cambria Math" panose="02040503050406030204" pitchFamily="18" charset="0"/>
                                    <a:ea typeface="楷体_GB2312" pitchFamily="49" charset="-122"/>
                                    <a:cs typeface="Times New Roman" pitchFamily="18" charset="0"/>
                                  </a:rPr>
                                  <m:t>𝒋</m:t>
                                </m:r>
                              </m:sub>
                            </m:sSub>
                            <m:r>
                              <a:rPr lang="en-US" altLang="zh-CN" sz="2400"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4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400" b="1" i="1">
                                    <a:solidFill>
                                      <a:srgbClr val="FFFFFF"/>
                                    </a:solidFill>
                                    <a:latin typeface="Cambria Math" panose="02040503050406030204" pitchFamily="18" charset="0"/>
                                    <a:ea typeface="楷体_GB2312" pitchFamily="49" charset="-122"/>
                                    <a:cs typeface="Times New Roman" pitchFamily="18" charset="0"/>
                                  </a:rPr>
                                  <m:t>𝒑</m:t>
                                </m:r>
                              </m:e>
                              <m:sub>
                                <m:r>
                                  <a:rPr lang="en-US" altLang="zh-CN" sz="2400" b="1" i="1">
                                    <a:solidFill>
                                      <a:srgbClr val="FFFFFF"/>
                                    </a:solidFill>
                                    <a:latin typeface="Cambria Math" panose="02040503050406030204" pitchFamily="18" charset="0"/>
                                    <a:ea typeface="楷体_GB2312" pitchFamily="49" charset="-122"/>
                                    <a:cs typeface="Times New Roman" pitchFamily="18" charset="0"/>
                                  </a:rPr>
                                  <m:t>𝒋𝒅</m:t>
                                </m:r>
                              </m:sub>
                            </m:sSub>
                            <m:r>
                              <a:rPr lang="en-US" altLang="zh-CN" sz="2400" b="1" i="1">
                                <a:solidFill>
                                  <a:srgbClr val="FFFFFF"/>
                                </a:solidFill>
                                <a:latin typeface="Cambria Math" panose="02040503050406030204" pitchFamily="18" charset="0"/>
                                <a:ea typeface="楷体_GB2312" pitchFamily="49" charset="-122"/>
                                <a:cs typeface="Times New Roman" pitchFamily="18" charset="0"/>
                              </a:rPr>
                              <m:t>−</m:t>
                            </m:r>
                            <m:sSub>
                              <m:sSubPr>
                                <m:ctrlPr>
                                  <a:rPr lang="en-US" altLang="zh-CN" sz="2400" b="1" i="1">
                                    <a:solidFill>
                                      <a:srgbClr val="FFFFFF"/>
                                    </a:solidFill>
                                    <a:latin typeface="Cambria Math" panose="02040503050406030204" pitchFamily="18" charset="0"/>
                                    <a:ea typeface="楷体_GB2312" pitchFamily="49" charset="-122"/>
                                    <a:cs typeface="Times New Roman" pitchFamily="18" charset="0"/>
                                  </a:rPr>
                                </m:ctrlPr>
                              </m:sSubPr>
                              <m:e>
                                <m:r>
                                  <a:rPr lang="en-US" altLang="zh-CN" sz="2400" b="1" i="1">
                                    <a:solidFill>
                                      <a:srgbClr val="FFFFFF"/>
                                    </a:solidFill>
                                    <a:latin typeface="Cambria Math" panose="02040503050406030204" pitchFamily="18" charset="0"/>
                                    <a:ea typeface="楷体_GB2312" pitchFamily="49" charset="-122"/>
                                    <a:cs typeface="Times New Roman" pitchFamily="18" charset="0"/>
                                  </a:rPr>
                                  <m:t>𝒙</m:t>
                                </m:r>
                              </m:e>
                              <m:sub>
                                <m:r>
                                  <a:rPr lang="en-US" altLang="zh-CN" sz="2400" b="1" i="1">
                                    <a:solidFill>
                                      <a:srgbClr val="FFFFFF"/>
                                    </a:solidFill>
                                    <a:latin typeface="Cambria Math" panose="02040503050406030204" pitchFamily="18" charset="0"/>
                                    <a:ea typeface="楷体_GB2312" pitchFamily="49" charset="-122"/>
                                    <a:cs typeface="Times New Roman" pitchFamily="18" charset="0"/>
                                  </a:rPr>
                                  <m:t>𝒊𝒅</m:t>
                                </m:r>
                              </m:sub>
                            </m:sSub>
                            <m:r>
                              <a:rPr lang="en-US" altLang="zh-CN" sz="2400" b="1" i="1">
                                <a:solidFill>
                                  <a:srgbClr val="FFFFFF"/>
                                </a:solidFill>
                                <a:latin typeface="Cambria Math" panose="02040503050406030204" pitchFamily="18" charset="0"/>
                                <a:ea typeface="楷体_GB2312" pitchFamily="49" charset="-122"/>
                                <a:cs typeface="Times New Roman" pitchFamily="18" charset="0"/>
                              </a:rPr>
                              <m:t>)</m:t>
                            </m:r>
                          </m:e>
                        </m:nary>
                      </m:e>
                    </m:d>
                  </m:oMath>
                </a14:m>
                <a:r>
                  <a:rPr lang="en-US" altLang="zh-CN" sz="2400" b="1" dirty="0">
                    <a:solidFill>
                      <a:srgbClr val="FFFFFF"/>
                    </a:solidFill>
                    <a:latin typeface="Times New Roman" pitchFamily="18" charset="0"/>
                    <a:ea typeface="宋体" panose="02010600030101010101" pitchFamily="2" charset="-122"/>
                    <a:cs typeface="Times New Roman" pitchFamily="18" charset="0"/>
                  </a:rPr>
                  <a:t>                (5)</a:t>
                </a:r>
              </a:p>
              <a:p>
                <a:pPr marL="1409700" lvl="2" indent="-609600" eaLnBrk="1" hangingPunct="1">
                  <a:buClr>
                    <a:schemeClr val="tx1"/>
                  </a:buClr>
                  <a:buSzPct val="100000"/>
                  <a:buFont typeface="Arial" pitchFamily="34" charset="0"/>
                  <a:buChar char="•"/>
                  <a:defRPr/>
                </a:pPr>
                <a:r>
                  <a:rPr lang="en-US" altLang="zh-CN" b="1" dirty="0">
                    <a:solidFill>
                      <a:srgbClr val="FFFFFF"/>
                    </a:solidFill>
                    <a:latin typeface="Times New Roman" pitchFamily="18" charset="0"/>
                    <a:ea typeface="宋体" panose="02010600030101010101" pitchFamily="2" charset="-122"/>
                    <a:cs typeface="Times New Roman" pitchFamily="18" charset="0"/>
                  </a:rPr>
                  <a:t>FIPS</a:t>
                </a:r>
                <a:r>
                  <a:rPr lang="zh-CN" altLang="en-US" b="1" dirty="0">
                    <a:solidFill>
                      <a:srgbClr val="FFFFFF"/>
                    </a:solidFill>
                    <a:latin typeface="Times New Roman" pitchFamily="18" charset="0"/>
                    <a:ea typeface="宋体" panose="02010600030101010101" pitchFamily="2" charset="-122"/>
                    <a:cs typeface="Times New Roman" pitchFamily="18" charset="0"/>
                  </a:rPr>
                  <a:t>在很多问题上优于常规粒子群算法</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en-US" altLang="zh-CN" b="1" dirty="0">
                    <a:solidFill>
                      <a:srgbClr val="FFFFFF"/>
                    </a:solidFill>
                    <a:latin typeface="Times New Roman" pitchFamily="18" charset="0"/>
                    <a:ea typeface="宋体" panose="02010600030101010101" pitchFamily="2" charset="-122"/>
                    <a:cs typeface="Times New Roman" pitchFamily="18" charset="0"/>
                  </a:rPr>
                  <a:t>FIPS</a:t>
                </a:r>
                <a:r>
                  <a:rPr lang="zh-CN" altLang="en-US" b="1" dirty="0">
                    <a:solidFill>
                      <a:srgbClr val="FFFFFF"/>
                    </a:solidFill>
                    <a:latin typeface="Times New Roman" pitchFamily="18" charset="0"/>
                    <a:ea typeface="宋体" panose="02010600030101010101" pitchFamily="2" charset="-122"/>
                    <a:cs typeface="Times New Roman" pitchFamily="18" charset="0"/>
                  </a:rPr>
                  <a:t>的性能更加依赖于邻域拓扑结构</a:t>
                </a:r>
              </a:p>
            </p:txBody>
          </p:sp>
        </mc:Choice>
        <mc:Fallback>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693" t="-3695" r="-1551"/>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算法参数</a:t>
            </a:r>
          </a:p>
        </p:txBody>
      </p:sp>
    </p:spTree>
    <p:extLst>
      <p:ext uri="{BB962C8B-B14F-4D97-AF65-F5344CB8AC3E}">
        <p14:creationId xmlns:p14="http://schemas.microsoft.com/office/powerpoint/2010/main" val="2692396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4</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solidFill>
                  <a:srgbClr val="FFFFFF"/>
                </a:solidFill>
                <a:latin typeface="Times New Roman" pitchFamily="18" charset="0"/>
                <a:ea typeface="宋体" panose="02010600030101010101" pitchFamily="2" charset="-122"/>
                <a:cs typeface="Times New Roman" pitchFamily="18" charset="0"/>
              </a:rPr>
              <a:t>发展历程</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鱼群行为分析</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r>
              <a:rPr lang="en-US" altLang="zh-CN" sz="2600" b="1" dirty="0">
                <a:solidFill>
                  <a:srgbClr val="FFFFFF"/>
                </a:solidFill>
                <a:latin typeface="Times New Roman" pitchFamily="18" charset="0"/>
                <a:ea typeface="宋体" panose="02010600030101010101" pitchFamily="2" charset="-122"/>
                <a:cs typeface="Times New Roman" pitchFamily="18" charset="0"/>
              </a:rPr>
              <a:t>Wilson(1975)</a:t>
            </a:r>
            <a:r>
              <a:rPr lang="zh-CN" altLang="en-US" sz="2600" b="1" dirty="0">
                <a:solidFill>
                  <a:srgbClr val="FFFFFF"/>
                </a:solidFill>
                <a:latin typeface="Times New Roman" pitchFamily="18" charset="0"/>
                <a:ea typeface="宋体" panose="02010600030101010101" pitchFamily="2" charset="-122"/>
                <a:cs typeface="Times New Roman" pitchFamily="18" charset="0"/>
              </a:rPr>
              <a:t>在论文中阐述了对鱼群的研究并提出：“至少在理论上，鱼群的个体成员能够受益于群体中其他个体在寻找食物的过程中发现的和以前的经验，这种受益是明显的，它超过了个体之间的竞争所带来的利益消耗，不管任何时候食物资源不可预知的分散于四处。”这说明，同种生物之间信息的社会共享能够带来好处。</a:t>
            </a:r>
            <a:endParaRPr lang="en-US" altLang="zh-CN" sz="2600"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5</a:t>
            </a:fld>
            <a:endParaRPr lang="en-US" altLang="zh-CN" dirty="0"/>
          </a:p>
        </p:txBody>
      </p:sp>
      <p:sp>
        <p:nvSpPr>
          <p:cNvPr id="253955" name="Rectangle 3"/>
          <p:cNvSpPr>
            <a:spLocks noGrp="1" noChangeArrowheads="1"/>
          </p:cNvSpPr>
          <p:nvPr>
            <p:ph type="body" idx="1"/>
          </p:nvPr>
        </p:nvSpPr>
        <p:spPr>
          <a:xfrm>
            <a:off x="250824" y="1341438"/>
            <a:ext cx="8785671"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发展历程</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FFFF"/>
                </a:solidFill>
                <a:latin typeface="Times New Roman" pitchFamily="18" charset="0"/>
                <a:ea typeface="宋体" panose="02010600030101010101" pitchFamily="2" charset="-122"/>
                <a:cs typeface="Times New Roman" pitchFamily="18" charset="0"/>
              </a:rPr>
              <a:t>Reynolds</a:t>
            </a:r>
            <a:r>
              <a:rPr lang="zh-CN" altLang="en-US" b="1" dirty="0">
                <a:solidFill>
                  <a:srgbClr val="FFFFFF"/>
                </a:solidFill>
                <a:latin typeface="Times New Roman" pitchFamily="18" charset="0"/>
                <a:ea typeface="宋体" panose="02010600030101010101" pitchFamily="2" charset="-122"/>
                <a:cs typeface="Times New Roman" pitchFamily="18" charset="0"/>
              </a:rPr>
              <a:t>提出了</a:t>
            </a:r>
            <a:r>
              <a:rPr lang="en-US" altLang="zh-CN" b="1" dirty="0" err="1">
                <a:solidFill>
                  <a:srgbClr val="FFFFFF"/>
                </a:solidFill>
                <a:latin typeface="Times New Roman" pitchFamily="18" charset="0"/>
                <a:ea typeface="宋体" panose="02010600030101010101" pitchFamily="2" charset="-122"/>
                <a:cs typeface="Times New Roman" pitchFamily="18" charset="0"/>
              </a:rPr>
              <a:t>Boids</a:t>
            </a:r>
            <a:r>
              <a:rPr lang="zh-CN" altLang="en-US" b="1" dirty="0">
                <a:solidFill>
                  <a:srgbClr val="FFFFFF"/>
                </a:solidFill>
                <a:latin typeface="Times New Roman" pitchFamily="18" charset="0"/>
                <a:ea typeface="宋体" panose="02010600030101010101" pitchFamily="2" charset="-122"/>
                <a:cs typeface="Times New Roman" pitchFamily="18" charset="0"/>
              </a:rPr>
              <a:t>模型来模拟鸟类群体的这种社会交互行为</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分离性：每只鸟在移动中不发生碰撞</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方向校准：根据局部小群的平均方向移动</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凝聚性：每只鸟都向局部小群的中心移动</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591" y="4376535"/>
            <a:ext cx="1860233" cy="124301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203" y="4376534"/>
            <a:ext cx="1860233" cy="124301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5024" y="4345255"/>
            <a:ext cx="1860233" cy="1243013"/>
          </a:xfrm>
          <a:prstGeom prst="rect">
            <a:avLst/>
          </a:prstGeom>
        </p:spPr>
      </p:pic>
      <p:sp>
        <p:nvSpPr>
          <p:cNvPr id="3" name="文本框 2"/>
          <p:cNvSpPr txBox="1"/>
          <p:nvPr/>
        </p:nvSpPr>
        <p:spPr>
          <a:xfrm>
            <a:off x="1240104" y="5650111"/>
            <a:ext cx="1593205" cy="369332"/>
          </a:xfrm>
          <a:prstGeom prst="rect">
            <a:avLst/>
          </a:prstGeom>
          <a:noFill/>
        </p:spPr>
        <p:txBody>
          <a:bodyPr wrap="square" rtlCol="0">
            <a:spAutoFit/>
          </a:bodyPr>
          <a:lstStyle/>
          <a:p>
            <a:pPr algn="ctr"/>
            <a:r>
              <a:rPr lang="zh-CN" altLang="en-US" sz="1800" b="0" dirty="0">
                <a:latin typeface="Times New Roman" panose="02020603050405020304" pitchFamily="18" charset="0"/>
                <a:cs typeface="Times New Roman" panose="02020603050405020304" pitchFamily="18" charset="0"/>
              </a:rPr>
              <a:t>分离</a:t>
            </a:r>
          </a:p>
        </p:txBody>
      </p:sp>
      <p:sp>
        <p:nvSpPr>
          <p:cNvPr id="9" name="文本框 8"/>
          <p:cNvSpPr txBox="1"/>
          <p:nvPr/>
        </p:nvSpPr>
        <p:spPr>
          <a:xfrm>
            <a:off x="3800716" y="5651956"/>
            <a:ext cx="1593205" cy="369332"/>
          </a:xfrm>
          <a:prstGeom prst="rect">
            <a:avLst/>
          </a:prstGeom>
          <a:noFill/>
        </p:spPr>
        <p:txBody>
          <a:bodyPr wrap="square" rtlCol="0">
            <a:spAutoFit/>
          </a:bodyPr>
          <a:lstStyle/>
          <a:p>
            <a:pPr algn="ctr"/>
            <a:r>
              <a:rPr lang="zh-CN" altLang="en-US" sz="1800" b="0" dirty="0">
                <a:latin typeface="Times New Roman" panose="02020603050405020304" pitchFamily="18" charset="0"/>
                <a:cs typeface="Times New Roman" panose="02020603050405020304" pitchFamily="18" charset="0"/>
              </a:rPr>
              <a:t>方向校准</a:t>
            </a:r>
          </a:p>
        </p:txBody>
      </p:sp>
      <p:sp>
        <p:nvSpPr>
          <p:cNvPr id="10" name="文本框 9"/>
          <p:cNvSpPr txBox="1"/>
          <p:nvPr/>
        </p:nvSpPr>
        <p:spPr>
          <a:xfrm>
            <a:off x="6428537" y="5632134"/>
            <a:ext cx="1593205" cy="369332"/>
          </a:xfrm>
          <a:prstGeom prst="rect">
            <a:avLst/>
          </a:prstGeom>
          <a:noFill/>
        </p:spPr>
        <p:txBody>
          <a:bodyPr wrap="square" rtlCol="0">
            <a:spAutoFit/>
          </a:bodyPr>
          <a:lstStyle/>
          <a:p>
            <a:pPr algn="ctr"/>
            <a:r>
              <a:rPr lang="zh-CN" altLang="en-US" sz="1800" b="0" dirty="0">
                <a:latin typeface="Times New Roman" panose="02020603050405020304" pitchFamily="18" charset="0"/>
                <a:cs typeface="Times New Roman" panose="02020603050405020304" pitchFamily="18" charset="0"/>
              </a:rPr>
              <a:t>凝聚</a:t>
            </a:r>
          </a:p>
        </p:txBody>
      </p:sp>
      <p:sp>
        <p:nvSpPr>
          <p:cNvPr id="11" name="object 71"/>
          <p:cNvSpPr txBox="1"/>
          <p:nvPr/>
        </p:nvSpPr>
        <p:spPr>
          <a:xfrm>
            <a:off x="539552" y="6237312"/>
            <a:ext cx="8100000" cy="216000"/>
          </a:xfrm>
          <a:prstGeom prst="rect">
            <a:avLst/>
          </a:prstGeom>
          <a:solidFill>
            <a:schemeClr val="tx1"/>
          </a:solidFill>
        </p:spPr>
        <p:txBody>
          <a:bodyPr vert="horz" wrap="square" lIns="0" tIns="0" rIns="0" bIns="0" rtlCol="0">
            <a:spAutoFit/>
          </a:bodyPr>
          <a:lstStyle/>
          <a:p>
            <a:pPr algn="ctr">
              <a:spcBef>
                <a:spcPct val="0"/>
              </a:spcBef>
              <a:spcAft>
                <a:spcPct val="0"/>
              </a:spcAft>
            </a:pPr>
            <a:r>
              <a:rPr sz="1400" b="0" dirty="0">
                <a:solidFill>
                  <a:srgbClr val="000000"/>
                </a:solidFill>
                <a:latin typeface="Times New Roman" panose="02020603050405020304" pitchFamily="18" charset="0"/>
                <a:cs typeface="Times New Roman" panose="02020603050405020304" pitchFamily="18" charset="0"/>
              </a:rPr>
              <a:t>Reynolds,</a:t>
            </a:r>
            <a:r>
              <a:rPr sz="1400" b="0" spc="-29" dirty="0">
                <a:solidFill>
                  <a:srgbClr val="000000"/>
                </a:solidFill>
                <a:latin typeface="Times New Roman" panose="02020603050405020304" pitchFamily="18" charset="0"/>
                <a:cs typeface="Times New Roman" panose="02020603050405020304" pitchFamily="18" charset="0"/>
              </a:rPr>
              <a:t> </a:t>
            </a:r>
            <a:r>
              <a:rPr sz="1400" b="0" spc="-59" dirty="0">
                <a:solidFill>
                  <a:srgbClr val="000000"/>
                </a:solidFill>
                <a:latin typeface="Times New Roman" panose="02020603050405020304" pitchFamily="18" charset="0"/>
                <a:cs typeface="Times New Roman" panose="02020603050405020304" pitchFamily="18" charset="0"/>
              </a:rPr>
              <a:t>C.W.:</a:t>
            </a:r>
            <a:r>
              <a:rPr sz="1400" b="0" spc="56" dirty="0">
                <a:solidFill>
                  <a:srgbClr val="000000"/>
                </a:solidFill>
                <a:latin typeface="Times New Roman" panose="02020603050405020304" pitchFamily="18" charset="0"/>
                <a:cs typeface="Times New Roman" panose="02020603050405020304" pitchFamily="18" charset="0"/>
              </a:rPr>
              <a:t> </a:t>
            </a:r>
            <a:r>
              <a:rPr sz="1400" b="0" dirty="0">
                <a:solidFill>
                  <a:srgbClr val="000000"/>
                </a:solidFill>
                <a:latin typeface="Times New Roman" panose="02020603050405020304" pitchFamily="18" charset="0"/>
                <a:cs typeface="Times New Roman" panose="02020603050405020304" pitchFamily="18" charset="0"/>
              </a:rPr>
              <a:t>Flocks,</a:t>
            </a:r>
            <a:r>
              <a:rPr sz="1400" b="0" spc="-41" dirty="0">
                <a:solidFill>
                  <a:srgbClr val="000000"/>
                </a:solidFill>
                <a:latin typeface="Times New Roman" panose="02020603050405020304" pitchFamily="18" charset="0"/>
                <a:cs typeface="Times New Roman" panose="02020603050405020304" pitchFamily="18" charset="0"/>
              </a:rPr>
              <a:t> </a:t>
            </a:r>
            <a:r>
              <a:rPr sz="1400" b="0" dirty="0">
                <a:solidFill>
                  <a:srgbClr val="000000"/>
                </a:solidFill>
                <a:latin typeface="Times New Roman" panose="02020603050405020304" pitchFamily="18" charset="0"/>
                <a:cs typeface="Times New Roman" panose="02020603050405020304" pitchFamily="18" charset="0"/>
              </a:rPr>
              <a:t>herds and schools:</a:t>
            </a:r>
            <a:r>
              <a:rPr sz="1400" b="0" spc="-41" dirty="0">
                <a:solidFill>
                  <a:srgbClr val="000000"/>
                </a:solidFill>
                <a:latin typeface="Times New Roman" panose="02020603050405020304" pitchFamily="18" charset="0"/>
                <a:cs typeface="Times New Roman" panose="02020603050405020304" pitchFamily="18" charset="0"/>
              </a:rPr>
              <a:t> </a:t>
            </a:r>
            <a:r>
              <a:rPr sz="1400" b="0" dirty="0">
                <a:solidFill>
                  <a:srgbClr val="000000"/>
                </a:solidFill>
                <a:latin typeface="Times New Roman" panose="02020603050405020304" pitchFamily="18" charset="0"/>
                <a:cs typeface="Times New Roman" panose="02020603050405020304" pitchFamily="18" charset="0"/>
              </a:rPr>
              <a:t>a</a:t>
            </a:r>
            <a:r>
              <a:rPr sz="1400" b="0" spc="-41" dirty="0">
                <a:solidFill>
                  <a:srgbClr val="000000"/>
                </a:solidFill>
                <a:latin typeface="Times New Roman" panose="02020603050405020304" pitchFamily="18" charset="0"/>
                <a:cs typeface="Times New Roman" panose="02020603050405020304" pitchFamily="18" charset="0"/>
              </a:rPr>
              <a:t> </a:t>
            </a:r>
            <a:r>
              <a:rPr sz="1400" b="0" dirty="0">
                <a:solidFill>
                  <a:srgbClr val="000000"/>
                </a:solidFill>
                <a:latin typeface="Times New Roman" panose="02020603050405020304" pitchFamily="18" charset="0"/>
                <a:cs typeface="Times New Roman" panose="02020603050405020304" pitchFamily="18" charset="0"/>
              </a:rPr>
              <a:t>distributed behavioral</a:t>
            </a:r>
            <a:r>
              <a:rPr sz="1400" b="0" spc="-50" dirty="0">
                <a:solidFill>
                  <a:srgbClr val="000000"/>
                </a:solidFill>
                <a:latin typeface="Times New Roman" panose="02020603050405020304" pitchFamily="18" charset="0"/>
                <a:cs typeface="Times New Roman" panose="02020603050405020304" pitchFamily="18" charset="0"/>
              </a:rPr>
              <a:t> </a:t>
            </a:r>
            <a:r>
              <a:rPr sz="1400" b="0" spc="-29" dirty="0">
                <a:solidFill>
                  <a:srgbClr val="000000"/>
                </a:solidFill>
                <a:latin typeface="Times New Roman" panose="02020603050405020304" pitchFamily="18" charset="0"/>
                <a:cs typeface="Times New Roman" panose="02020603050405020304" pitchFamily="18" charset="0"/>
              </a:rPr>
              <a:t>model.</a:t>
            </a:r>
            <a:r>
              <a:rPr sz="1400" b="0" dirty="0">
                <a:solidFill>
                  <a:srgbClr val="000000"/>
                </a:solidFill>
                <a:latin typeface="Times New Roman" panose="02020603050405020304" pitchFamily="18" charset="0"/>
                <a:cs typeface="Times New Roman" panose="02020603050405020304" pitchFamily="18" charset="0"/>
              </a:rPr>
              <a:t> </a:t>
            </a:r>
            <a:r>
              <a:rPr sz="1400" b="0" spc="-29" dirty="0">
                <a:solidFill>
                  <a:srgbClr val="000000"/>
                </a:solidFill>
                <a:latin typeface="Times New Roman" panose="02020603050405020304" pitchFamily="18" charset="0"/>
                <a:cs typeface="Times New Roman" panose="02020603050405020304" pitchFamily="18" charset="0"/>
              </a:rPr>
              <a:t>Computer</a:t>
            </a:r>
            <a:r>
              <a:rPr sz="1400" b="0" dirty="0">
                <a:solidFill>
                  <a:srgbClr val="000000"/>
                </a:solidFill>
                <a:latin typeface="Times New Roman" panose="02020603050405020304" pitchFamily="18" charset="0"/>
                <a:cs typeface="Times New Roman" panose="02020603050405020304" pitchFamily="18" charset="0"/>
              </a:rPr>
              <a:t> Graphics,</a:t>
            </a:r>
            <a:r>
              <a:rPr sz="1400" b="0" spc="-29" dirty="0">
                <a:solidFill>
                  <a:srgbClr val="000000"/>
                </a:solidFill>
                <a:latin typeface="Times New Roman" panose="02020603050405020304" pitchFamily="18" charset="0"/>
                <a:cs typeface="Times New Roman" panose="02020603050405020304" pitchFamily="18" charset="0"/>
              </a:rPr>
              <a:t> </a:t>
            </a:r>
            <a:r>
              <a:rPr sz="1400" b="0" dirty="0">
                <a:solidFill>
                  <a:srgbClr val="000000"/>
                </a:solidFill>
                <a:latin typeface="Times New Roman" panose="02020603050405020304" pitchFamily="18" charset="0"/>
                <a:cs typeface="Times New Roman" panose="02020603050405020304" pitchFamily="18" charset="0"/>
              </a:rPr>
              <a:t>21(4):25-34,</a:t>
            </a:r>
            <a:r>
              <a:rPr sz="1400" b="0" spc="-38" dirty="0">
                <a:solidFill>
                  <a:srgbClr val="000000"/>
                </a:solidFill>
                <a:latin typeface="Times New Roman" panose="02020603050405020304" pitchFamily="18" charset="0"/>
                <a:cs typeface="Times New Roman" panose="02020603050405020304" pitchFamily="18" charset="0"/>
              </a:rPr>
              <a:t> </a:t>
            </a:r>
            <a:r>
              <a:rPr sz="1400" b="0" dirty="0">
                <a:solidFill>
                  <a:srgbClr val="000000"/>
                </a:solidFill>
                <a:latin typeface="Times New Roman" panose="02020603050405020304" pitchFamily="18" charset="0"/>
                <a:cs typeface="Times New Roman" panose="02020603050405020304" pitchFamily="18" charset="0"/>
              </a:rPr>
              <a:t>1987</a:t>
            </a:r>
          </a:p>
        </p:txBody>
      </p:sp>
    </p:spTree>
    <p:extLst>
      <p:ext uri="{BB962C8B-B14F-4D97-AF65-F5344CB8AC3E}">
        <p14:creationId xmlns:p14="http://schemas.microsoft.com/office/powerpoint/2010/main" val="1411290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6</a:t>
            </a:fld>
            <a:endParaRPr lang="en-US" altLang="zh-CN" dirty="0"/>
          </a:p>
        </p:txBody>
      </p:sp>
      <p:sp>
        <p:nvSpPr>
          <p:cNvPr id="253955" name="Rectangle 3"/>
          <p:cNvSpPr>
            <a:spLocks noGrp="1" noChangeArrowheads="1"/>
          </p:cNvSpPr>
          <p:nvPr>
            <p:ph type="body" idx="1"/>
          </p:nvPr>
        </p:nvSpPr>
        <p:spPr>
          <a:xfrm>
            <a:off x="250824" y="1341438"/>
            <a:ext cx="8785671"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发展历程</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en-US" altLang="zh-CN" b="1" dirty="0" err="1">
                <a:solidFill>
                  <a:srgbClr val="FFFFFF"/>
                </a:solidFill>
                <a:latin typeface="Times New Roman" pitchFamily="18" charset="0"/>
                <a:ea typeface="宋体" panose="02010600030101010101" pitchFamily="2" charset="-122"/>
                <a:cs typeface="Times New Roman" pitchFamily="18" charset="0"/>
              </a:rPr>
              <a:t>Boids</a:t>
            </a:r>
            <a:r>
              <a:rPr lang="zh-CN" altLang="en-US" b="1" dirty="0">
                <a:solidFill>
                  <a:srgbClr val="FFFFFF"/>
                </a:solidFill>
                <a:latin typeface="Times New Roman" pitchFamily="18" charset="0"/>
                <a:ea typeface="宋体" panose="02010600030101010101" pitchFamily="2" charset="-122"/>
                <a:cs typeface="Times New Roman" pitchFamily="18" charset="0"/>
              </a:rPr>
              <a:t>模型：简单的局部规则涌现出复杂的全域结构</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609600"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0556" y="2492896"/>
            <a:ext cx="4006205" cy="4006205"/>
          </a:xfrm>
          <a:prstGeom prst="rect">
            <a:avLst/>
          </a:prstGeom>
        </p:spPr>
      </p:pic>
    </p:spTree>
    <p:extLst>
      <p:ext uri="{BB962C8B-B14F-4D97-AF65-F5344CB8AC3E}">
        <p14:creationId xmlns:p14="http://schemas.microsoft.com/office/powerpoint/2010/main" val="1870625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7</a:t>
            </a:fld>
            <a:endParaRPr lang="en-US" altLang="zh-CN" dirty="0"/>
          </a:p>
        </p:txBody>
      </p:sp>
      <p:sp>
        <p:nvSpPr>
          <p:cNvPr id="253955" name="Rectangle 3"/>
          <p:cNvSpPr>
            <a:spLocks noGrp="1" noChangeArrowheads="1"/>
          </p:cNvSpPr>
          <p:nvPr>
            <p:ph type="body" idx="1"/>
          </p:nvPr>
        </p:nvSpPr>
        <p:spPr>
          <a:xfrm>
            <a:off x="250825" y="1341438"/>
            <a:ext cx="6713531"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solidFill>
                  <a:srgbClr val="FFFFFF"/>
                </a:solidFill>
                <a:latin typeface="Times New Roman" pitchFamily="18" charset="0"/>
                <a:ea typeface="宋体" panose="02010600030101010101" pitchFamily="2" charset="-122"/>
                <a:cs typeface="Times New Roman" pitchFamily="18" charset="0"/>
              </a:rPr>
              <a:t>发展历程</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FFFF"/>
                </a:solidFill>
                <a:latin typeface="Times New Roman" pitchFamily="18" charset="0"/>
                <a:ea typeface="宋体" panose="02010600030101010101" pitchFamily="2" charset="-122"/>
                <a:cs typeface="Times New Roman" pitchFamily="18" charset="0"/>
              </a:rPr>
              <a:t>Kennedy</a:t>
            </a:r>
            <a:r>
              <a:rPr lang="zh-CN" altLang="en-US" b="1" dirty="0">
                <a:solidFill>
                  <a:srgbClr val="FFFFFF"/>
                </a:solidFill>
                <a:latin typeface="Times New Roman" pitchFamily="18" charset="0"/>
                <a:ea typeface="宋体" panose="02010600030101010101" pitchFamily="2" charset="-122"/>
                <a:cs typeface="Times New Roman" pitchFamily="18" charset="0"/>
              </a:rPr>
              <a:t>和</a:t>
            </a:r>
            <a:r>
              <a:rPr lang="en-US" altLang="zh-CN" b="1" dirty="0" err="1">
                <a:solidFill>
                  <a:srgbClr val="FFFFFF"/>
                </a:solidFill>
                <a:latin typeface="Times New Roman" pitchFamily="18" charset="0"/>
                <a:ea typeface="宋体" panose="02010600030101010101" pitchFamily="2" charset="-122"/>
                <a:cs typeface="Times New Roman" pitchFamily="18" charset="0"/>
              </a:rPr>
              <a:t>Eberhart</a:t>
            </a:r>
            <a:r>
              <a:rPr lang="zh-CN" altLang="en-US" b="1" dirty="0">
                <a:solidFill>
                  <a:srgbClr val="FFFFFF"/>
                </a:solidFill>
                <a:latin typeface="Times New Roman" pitchFamily="18" charset="0"/>
                <a:ea typeface="宋体" panose="02010600030101010101" pitchFamily="2" charset="-122"/>
                <a:cs typeface="Times New Roman" pitchFamily="18" charset="0"/>
              </a:rPr>
              <a:t>构建了一个类似于</a:t>
            </a:r>
            <a:r>
              <a:rPr lang="en-US" altLang="zh-CN" b="1" dirty="0" err="1">
                <a:solidFill>
                  <a:srgbClr val="FFFFFF"/>
                </a:solidFill>
                <a:latin typeface="Times New Roman" pitchFamily="18" charset="0"/>
                <a:ea typeface="宋体" panose="02010600030101010101" pitchFamily="2" charset="-122"/>
                <a:cs typeface="Times New Roman" pitchFamily="18" charset="0"/>
              </a:rPr>
              <a:t>Boids</a:t>
            </a:r>
            <a:r>
              <a:rPr lang="zh-CN" altLang="en-US" b="1" dirty="0">
                <a:solidFill>
                  <a:srgbClr val="FFFFFF"/>
                </a:solidFill>
                <a:latin typeface="Times New Roman" pitchFamily="18" charset="0"/>
                <a:ea typeface="宋体" panose="02010600030101010101" pitchFamily="2" charset="-122"/>
                <a:cs typeface="Times New Roman" pitchFamily="18" charset="0"/>
              </a:rPr>
              <a:t>的仿真系统</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en-US" altLang="zh-CN" b="1" dirty="0">
                <a:solidFill>
                  <a:srgbClr val="FFFFFF"/>
                </a:solidFill>
                <a:latin typeface="Times New Roman" pitchFamily="18" charset="0"/>
                <a:ea typeface="宋体" panose="02010600030101010101" pitchFamily="2" charset="-122"/>
                <a:cs typeface="Times New Roman" pitchFamily="18" charset="0"/>
              </a:rPr>
              <a:t>agent</a:t>
            </a:r>
            <a:r>
              <a:rPr lang="zh-CN" altLang="en-US" b="1" dirty="0">
                <a:solidFill>
                  <a:srgbClr val="FFFFFF"/>
                </a:solidFill>
                <a:latin typeface="Times New Roman" pitchFamily="18" charset="0"/>
                <a:ea typeface="宋体" panose="02010600030101010101" pitchFamily="2" charset="-122"/>
                <a:cs typeface="Times New Roman" pitchFamily="18" charset="0"/>
              </a:rPr>
              <a:t>会被</a:t>
            </a:r>
            <a:r>
              <a:rPr lang="en-US" altLang="zh-CN" b="1" dirty="0">
                <a:solidFill>
                  <a:srgbClr val="FFFFFF"/>
                </a:solidFill>
                <a:latin typeface="Times New Roman" pitchFamily="18" charset="0"/>
                <a:ea typeface="宋体" panose="02010600030101010101" pitchFamily="2" charset="-122"/>
                <a:cs typeface="Times New Roman" pitchFamily="18" charset="0"/>
              </a:rPr>
              <a:t>roost</a:t>
            </a:r>
            <a:r>
              <a:rPr lang="zh-CN" altLang="en-US" b="1" dirty="0">
                <a:solidFill>
                  <a:srgbClr val="FFFFFF"/>
                </a:solidFill>
                <a:latin typeface="Times New Roman" pitchFamily="18" charset="0"/>
                <a:ea typeface="宋体" panose="02010600030101010101" pitchFamily="2" charset="-122"/>
                <a:cs typeface="Times New Roman" pitchFamily="18" charset="0"/>
              </a:rPr>
              <a:t>的位置所吸引</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en-US" altLang="zh-CN" b="1" dirty="0">
                <a:solidFill>
                  <a:srgbClr val="FFFFFF"/>
                </a:solidFill>
                <a:latin typeface="Times New Roman" pitchFamily="18" charset="0"/>
                <a:ea typeface="宋体" panose="02010600030101010101" pitchFamily="2" charset="-122"/>
                <a:cs typeface="Times New Roman" pitchFamily="18" charset="0"/>
              </a:rPr>
              <a:t>agent</a:t>
            </a:r>
            <a:r>
              <a:rPr lang="zh-CN" altLang="en-US" b="1" dirty="0">
                <a:solidFill>
                  <a:srgbClr val="FFFFFF"/>
                </a:solidFill>
                <a:latin typeface="Times New Roman" pitchFamily="18" charset="0"/>
                <a:ea typeface="宋体" panose="02010600030101010101" pitchFamily="2" charset="-122"/>
                <a:cs typeface="Times New Roman" pitchFamily="18" charset="0"/>
              </a:rPr>
              <a:t>记得它曾经到过的离</a:t>
            </a:r>
            <a:r>
              <a:rPr lang="en-US" altLang="zh-CN" b="1" dirty="0">
                <a:solidFill>
                  <a:srgbClr val="FFFFFF"/>
                </a:solidFill>
                <a:latin typeface="Times New Roman" pitchFamily="18" charset="0"/>
                <a:ea typeface="宋体" panose="02010600030101010101" pitchFamily="2" charset="-122"/>
                <a:cs typeface="Times New Roman" pitchFamily="18" charset="0"/>
              </a:rPr>
              <a:t>roost</a:t>
            </a:r>
            <a:r>
              <a:rPr lang="zh-CN" altLang="en-US" b="1" dirty="0">
                <a:solidFill>
                  <a:srgbClr val="FFFFFF"/>
                </a:solidFill>
                <a:latin typeface="Times New Roman" pitchFamily="18" charset="0"/>
                <a:ea typeface="宋体" panose="02010600030101010101" pitchFamily="2" charset="-122"/>
                <a:cs typeface="Times New Roman" pitchFamily="18" charset="0"/>
              </a:rPr>
              <a:t>更近的位置信息</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en-US" altLang="zh-CN" b="1" dirty="0">
                <a:solidFill>
                  <a:srgbClr val="FFFFFF"/>
                </a:solidFill>
                <a:latin typeface="Times New Roman" pitchFamily="18" charset="0"/>
                <a:ea typeface="宋体" panose="02010600030101010101" pitchFamily="2" charset="-122"/>
                <a:cs typeface="Times New Roman" pitchFamily="18" charset="0"/>
              </a:rPr>
              <a:t>agent</a:t>
            </a:r>
            <a:r>
              <a:rPr lang="zh-CN" altLang="en-US" b="1" dirty="0">
                <a:solidFill>
                  <a:srgbClr val="FFFFFF"/>
                </a:solidFill>
                <a:latin typeface="Times New Roman" pitchFamily="18" charset="0"/>
                <a:ea typeface="宋体" panose="02010600030101010101" pitchFamily="2" charset="-122"/>
                <a:cs typeface="Times New Roman" pitchFamily="18" charset="0"/>
              </a:rPr>
              <a:t>与</a:t>
            </a:r>
            <a:r>
              <a:rPr lang="en-US" altLang="zh-CN" b="1" dirty="0">
                <a:solidFill>
                  <a:srgbClr val="FFFFFF"/>
                </a:solidFill>
                <a:latin typeface="Times New Roman" pitchFamily="18" charset="0"/>
                <a:ea typeface="宋体" panose="02010600030101010101" pitchFamily="2" charset="-122"/>
                <a:cs typeface="Times New Roman" pitchFamily="18" charset="0"/>
              </a:rPr>
              <a:t>neighbors</a:t>
            </a:r>
            <a:r>
              <a:rPr lang="zh-CN" altLang="en-US" b="1" dirty="0">
                <a:solidFill>
                  <a:srgbClr val="FFFFFF"/>
                </a:solidFill>
                <a:latin typeface="Times New Roman" pitchFamily="18" charset="0"/>
                <a:ea typeface="宋体" panose="02010600030101010101" pitchFamily="2" charset="-122"/>
                <a:cs typeface="Times New Roman" pitchFamily="18" charset="0"/>
              </a:rPr>
              <a:t>共享关于离</a:t>
            </a:r>
            <a:r>
              <a:rPr lang="en-US" altLang="zh-CN" b="1" dirty="0">
                <a:solidFill>
                  <a:srgbClr val="FFFFFF"/>
                </a:solidFill>
                <a:latin typeface="Times New Roman" pitchFamily="18" charset="0"/>
                <a:ea typeface="宋体" panose="02010600030101010101" pitchFamily="2" charset="-122"/>
                <a:cs typeface="Times New Roman" pitchFamily="18" charset="0"/>
              </a:rPr>
              <a:t>roost</a:t>
            </a:r>
            <a:r>
              <a:rPr lang="zh-CN" altLang="en-US" b="1" dirty="0">
                <a:solidFill>
                  <a:srgbClr val="FFFFFF"/>
                </a:solidFill>
                <a:latin typeface="Times New Roman" pitchFamily="18" charset="0"/>
                <a:ea typeface="宋体" panose="02010600030101010101" pitchFamily="2" charset="-122"/>
                <a:cs typeface="Times New Roman" pitchFamily="18" charset="0"/>
              </a:rPr>
              <a:t>更近的位置信息</a:t>
            </a:r>
            <a:r>
              <a:rPr lang="en-US" altLang="zh-CN" b="1" dirty="0">
                <a:solidFill>
                  <a:srgbClr val="FFFFFF"/>
                </a:solidFill>
                <a:latin typeface="Times New Roman" pitchFamily="18" charset="0"/>
                <a:ea typeface="宋体" panose="02010600030101010101" pitchFamily="2" charset="-122"/>
                <a:cs typeface="Times New Roman" pitchFamily="18" charset="0"/>
              </a:rPr>
              <a:t> </a:t>
            </a: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最后所有的</a:t>
            </a:r>
            <a:r>
              <a:rPr lang="en-US" altLang="zh-CN" b="1" dirty="0">
                <a:solidFill>
                  <a:srgbClr val="FFFFFF"/>
                </a:solidFill>
                <a:latin typeface="Times New Roman" pitchFamily="18" charset="0"/>
                <a:ea typeface="宋体" panose="02010600030101010101" pitchFamily="2" charset="-122"/>
                <a:cs typeface="Times New Roman" pitchFamily="18" charset="0"/>
              </a:rPr>
              <a:t>agent</a:t>
            </a:r>
            <a:r>
              <a:rPr lang="zh-CN" altLang="en-US" b="1" dirty="0">
                <a:solidFill>
                  <a:srgbClr val="FFFFFF"/>
                </a:solidFill>
                <a:latin typeface="Times New Roman" pitchFamily="18" charset="0"/>
                <a:ea typeface="宋体" panose="02010600030101010101" pitchFamily="2" charset="-122"/>
                <a:cs typeface="Times New Roman" pitchFamily="18" charset="0"/>
              </a:rPr>
              <a:t>都收敛于</a:t>
            </a:r>
            <a:r>
              <a:rPr lang="en-US" altLang="zh-CN" b="1" dirty="0">
                <a:solidFill>
                  <a:srgbClr val="FFFFFF"/>
                </a:solidFill>
                <a:latin typeface="Times New Roman" pitchFamily="18" charset="0"/>
                <a:ea typeface="宋体" panose="02010600030101010101" pitchFamily="2" charset="-122"/>
                <a:cs typeface="Times New Roman" pitchFamily="18" charset="0"/>
              </a:rPr>
              <a:t>roost</a:t>
            </a:r>
          </a:p>
          <a:p>
            <a:pPr marL="609600"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pic>
        <p:nvPicPr>
          <p:cNvPr id="5" name="图片 4"/>
          <p:cNvPicPr>
            <a:picLocks noChangeAspect="1"/>
          </p:cNvPicPr>
          <p:nvPr/>
        </p:nvPicPr>
        <p:blipFill>
          <a:blip r:embed="rId3"/>
          <a:stretch>
            <a:fillRect/>
          </a:stretch>
        </p:blipFill>
        <p:spPr>
          <a:xfrm>
            <a:off x="7009327" y="1628800"/>
            <a:ext cx="2027169" cy="5045421"/>
          </a:xfrm>
          <a:prstGeom prst="rect">
            <a:avLst/>
          </a:prstGeom>
        </p:spPr>
      </p:pic>
    </p:spTree>
    <p:extLst>
      <p:ext uri="{BB962C8B-B14F-4D97-AF65-F5344CB8AC3E}">
        <p14:creationId xmlns:p14="http://schemas.microsoft.com/office/powerpoint/2010/main" val="3532367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8</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发展历程</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鸟的捕食策略</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所有的鸟都在搜索空间里随机的飞行</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搜索空间里每个点都对应着一定数量的食物</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每只鸟都向飞到拥有最多食物的地点</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任何一只鸟都不知道这个最佳地点在哪</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对每只鸟来说，采用什么样的策略才能保证自己最后停在能够发现拥有尽可能多食物的地点呢？</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800100" lvl="2" indent="0" eaLnBrk="1" hangingPunct="1">
              <a:buClr>
                <a:schemeClr val="tx1"/>
              </a:buClr>
              <a:buSzPct val="100000"/>
              <a:buNone/>
              <a:defRPr/>
            </a:pPr>
            <a:r>
              <a:rPr lang="en-US" altLang="zh-CN" b="1" dirty="0">
                <a:solidFill>
                  <a:srgbClr val="FF0000"/>
                </a:solidFill>
                <a:latin typeface="Times New Roman" pitchFamily="18" charset="0"/>
                <a:ea typeface="宋体" panose="02010600030101010101" pitchFamily="2" charset="-122"/>
                <a:cs typeface="Times New Roman" pitchFamily="18" charset="0"/>
              </a:rPr>
              <a:t>        </a:t>
            </a:r>
          </a:p>
          <a:p>
            <a:pPr marL="609600"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4854659"/>
            <a:ext cx="1703426" cy="1866816"/>
          </a:xfrm>
          <a:prstGeom prst="rect">
            <a:avLst/>
          </a:prstGeom>
        </p:spPr>
      </p:pic>
    </p:spTree>
    <p:extLst>
      <p:ext uri="{BB962C8B-B14F-4D97-AF65-F5344CB8AC3E}">
        <p14:creationId xmlns:p14="http://schemas.microsoft.com/office/powerpoint/2010/main" val="244811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9</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Times New Roman" pitchFamily="18" charset="0"/>
                <a:cs typeface="Times New Roman" pitchFamily="18" charset="0"/>
              </a:rPr>
              <a:t>发展历程</a:t>
            </a:r>
            <a:endParaRPr lang="en-US" altLang="zh-CN" b="1" dirty="0">
              <a:latin typeface="Times New Roman" pitchFamily="18" charset="0"/>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solidFill>
                  <a:srgbClr val="FFFFFF"/>
                </a:solidFill>
                <a:latin typeface="Times New Roman" pitchFamily="18" charset="0"/>
                <a:ea typeface="宋体" panose="02010600030101010101" pitchFamily="2" charset="-122"/>
                <a:cs typeface="Times New Roman" pitchFamily="18" charset="0"/>
              </a:rPr>
              <a:t>鸟的捕食策略</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所有的鸟都在搜索空间里随机的飞行</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搜索空间里每个点都对应着一定数量的食物</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每只鸟都想飞到拥有最多食物的地点</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任何一只鸟都不知道这个最佳地点在哪</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b="1" dirty="0">
                <a:solidFill>
                  <a:srgbClr val="FFFFFF"/>
                </a:solidFill>
                <a:latin typeface="Times New Roman" pitchFamily="18" charset="0"/>
                <a:ea typeface="宋体" panose="02010600030101010101" pitchFamily="2" charset="-122"/>
                <a:cs typeface="Times New Roman" pitchFamily="18" charset="0"/>
              </a:rPr>
              <a:t>对每只鸟来说，采用什么样的策略才能保证自己最后停在能够发现拥有尽可能多食物的地点呢？</a:t>
            </a:r>
            <a:endParaRPr lang="en-US" altLang="zh-CN" b="1" dirty="0">
              <a:solidFill>
                <a:srgbClr val="FFFFFF"/>
              </a:solidFill>
              <a:latin typeface="Times New Roman" pitchFamily="18" charset="0"/>
              <a:ea typeface="宋体" panose="02010600030101010101" pitchFamily="2" charset="-122"/>
              <a:cs typeface="Times New Roman" pitchFamily="18" charset="0"/>
            </a:endParaRPr>
          </a:p>
          <a:p>
            <a:pPr marL="800100" lvl="2" indent="0" eaLnBrk="1" hangingPunct="1">
              <a:buClr>
                <a:schemeClr val="tx1"/>
              </a:buClr>
              <a:buSzPct val="100000"/>
              <a:buNone/>
              <a:defRPr/>
            </a:pPr>
            <a:r>
              <a:rPr lang="en-US" altLang="zh-CN" b="1" dirty="0">
                <a:solidFill>
                  <a:srgbClr val="FF0000"/>
                </a:solidFill>
                <a:latin typeface="Times New Roman" pitchFamily="18" charset="0"/>
                <a:ea typeface="宋体" panose="02010600030101010101" pitchFamily="2" charset="-122"/>
                <a:cs typeface="Times New Roman" pitchFamily="18" charset="0"/>
              </a:rPr>
              <a:t>        </a:t>
            </a:r>
          </a:p>
          <a:p>
            <a:pPr marL="800100" lvl="2" indent="0" eaLnBrk="1" hangingPunct="1">
              <a:buClr>
                <a:schemeClr val="tx1"/>
              </a:buClr>
              <a:buSzPct val="100000"/>
              <a:buNone/>
              <a:defRPr/>
            </a:pPr>
            <a:r>
              <a:rPr lang="en-US" altLang="zh-CN" b="1" dirty="0">
                <a:solidFill>
                  <a:srgbClr val="FF0000"/>
                </a:solidFill>
                <a:latin typeface="Times New Roman" pitchFamily="18" charset="0"/>
                <a:ea typeface="宋体" panose="02010600030101010101" pitchFamily="2" charset="-122"/>
                <a:cs typeface="Times New Roman" pitchFamily="18" charset="0"/>
              </a:rPr>
              <a:t>Follow the bird with most food!</a:t>
            </a:r>
          </a:p>
          <a:p>
            <a:pPr marL="609600" indent="-609600" eaLnBrk="1" hangingPunct="1">
              <a:buClr>
                <a:schemeClr val="tx1"/>
              </a:buClr>
              <a:buSzPct val="100000"/>
              <a:buFont typeface="Arial" panose="020B0604020202020204" pitchFamily="34" charset="0"/>
              <a:buChar char="•"/>
              <a:defRPr/>
            </a:pPr>
            <a:endParaRPr lang="en-US" altLang="zh-CN" b="1" dirty="0">
              <a:solidFill>
                <a:srgbClr val="FFFFFF"/>
              </a:solidFill>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4854659"/>
            <a:ext cx="1703426" cy="1866816"/>
          </a:xfrm>
          <a:prstGeom prst="rect">
            <a:avLst/>
          </a:prstGeom>
        </p:spPr>
      </p:pic>
    </p:spTree>
    <p:extLst>
      <p:ext uri="{BB962C8B-B14F-4D97-AF65-F5344CB8AC3E}">
        <p14:creationId xmlns:p14="http://schemas.microsoft.com/office/powerpoint/2010/main" val="1866225711"/>
      </p:ext>
    </p:extLst>
  </p:cSld>
  <p:clrMapOvr>
    <a:masterClrMapping/>
  </p:clrMapOvr>
</p:sld>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812800" marR="0" indent="-812800" algn="l" defTabSz="914400" rtl="0" eaLnBrk="1" fontAlgn="base" latinLnBrk="0" hangingPunct="1">
          <a:lnSpc>
            <a:spcPct val="120000"/>
          </a:lnSpc>
          <a:spcBef>
            <a:spcPct val="20000"/>
          </a:spcBef>
          <a:spcAft>
            <a:spcPct val="0"/>
          </a:spcAft>
          <a:buClr>
            <a:schemeClr val="tx1"/>
          </a:buClr>
          <a:buSzPct val="80000"/>
          <a:buFont typeface="Wingdings" pitchFamily="2" charset="2"/>
          <a:buNone/>
          <a:tabLst/>
          <a:defRPr kumimoji="0" lang="zh-CN" alt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812800" marR="0" indent="-812800" algn="l" defTabSz="914400" rtl="0" eaLnBrk="1" fontAlgn="base" latinLnBrk="0" hangingPunct="1">
          <a:lnSpc>
            <a:spcPct val="120000"/>
          </a:lnSpc>
          <a:spcBef>
            <a:spcPct val="20000"/>
          </a:spcBef>
          <a:spcAft>
            <a:spcPct val="0"/>
          </a:spcAft>
          <a:buClr>
            <a:schemeClr val="tx1"/>
          </a:buClr>
          <a:buSzPct val="80000"/>
          <a:buFont typeface="Wingdings" pitchFamily="2" charset="2"/>
          <a:buNone/>
          <a:tabLst/>
          <a:defRPr kumimoji="0" lang="zh-CN" alt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宋体" pitchFamily="2" charset="-122"/>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13149</TotalTime>
  <Words>2903</Words>
  <Application>Microsoft Office PowerPoint</Application>
  <PresentationFormat>全屏显示(4:3)</PresentationFormat>
  <Paragraphs>486</Paragraphs>
  <Slides>37</Slides>
  <Notes>36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等线</vt:lpstr>
      <vt:lpstr>华文新魏</vt:lpstr>
      <vt:lpstr>楷体_GB2312</vt:lpstr>
      <vt:lpstr>宋体</vt:lpstr>
      <vt:lpstr>Arial</vt:lpstr>
      <vt:lpstr>Cambria Math</vt:lpstr>
      <vt:lpstr>Times New Roman</vt:lpstr>
      <vt:lpstr>Wingdings</vt:lpstr>
      <vt:lpstr>Ripple</vt:lpstr>
      <vt:lpstr>第六章 粒子群优化算法</vt:lpstr>
      <vt:lpstr>一.前言</vt:lpstr>
      <vt:lpstr>一.前言</vt:lpstr>
      <vt:lpstr>一.前言</vt:lpstr>
      <vt:lpstr>一.前言</vt:lpstr>
      <vt:lpstr>一.前言</vt:lpstr>
      <vt:lpstr>一.前言</vt:lpstr>
      <vt:lpstr>一.前言</vt:lpstr>
      <vt:lpstr>一.前言</vt:lpstr>
      <vt:lpstr>一.前言</vt:lpstr>
      <vt:lpstr>一.前言</vt:lpstr>
      <vt:lpstr>一.前言</vt:lpstr>
      <vt:lpstr>二.基本算法</vt:lpstr>
      <vt:lpstr>二.基本算法</vt:lpstr>
      <vt:lpstr>二.基本算法</vt:lpstr>
      <vt:lpstr>二.基本算法</vt:lpstr>
      <vt:lpstr>二.基本算法</vt:lpstr>
      <vt:lpstr>二.基本算法</vt:lpstr>
      <vt:lpstr>二.基本算法</vt:lpstr>
      <vt:lpstr>二.基本算法</vt:lpstr>
      <vt:lpstr>二.基本算法</vt:lpstr>
      <vt:lpstr>三.标准算法</vt:lpstr>
      <vt:lpstr>三.标准算法</vt:lpstr>
      <vt:lpstr>三.标准算法</vt:lpstr>
      <vt:lpstr>三.标准算法</vt:lpstr>
      <vt:lpstr>PowerPoint 演示文稿</vt:lpstr>
      <vt:lpstr>四.算法参数</vt:lpstr>
      <vt:lpstr>四.算法参数</vt:lpstr>
      <vt:lpstr>四.算法参数</vt:lpstr>
      <vt:lpstr>四.算法参数</vt:lpstr>
      <vt:lpstr>四.算法参数</vt:lpstr>
      <vt:lpstr>四.算法参数</vt:lpstr>
      <vt:lpstr>四.算法参数</vt:lpstr>
      <vt:lpstr>四.算法参数</vt:lpstr>
      <vt:lpstr>四.算法参数</vt:lpstr>
      <vt:lpstr>四.算法参数</vt:lpstr>
      <vt:lpstr>四.算法参数</vt:lpstr>
    </vt:vector>
  </TitlesOfParts>
  <Company>NEU Systems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智能优化方法</dc:title>
  <dc:creator>Junwei Wang</dc:creator>
  <cp:lastModifiedBy>Didi</cp:lastModifiedBy>
  <cp:revision>2166</cp:revision>
  <dcterms:created xsi:type="dcterms:W3CDTF">2003-07-20T06:30:34Z</dcterms:created>
  <dcterms:modified xsi:type="dcterms:W3CDTF">2022-04-05T17:26:50Z</dcterms:modified>
</cp:coreProperties>
</file>